
<file path=[Content_Types].xml><?xml version="1.0" encoding="utf-8"?>
<Types xmlns="http://schemas.openxmlformats.org/package/2006/content-types">
  <Default Extension="png" ContentType="image/png"/>
  <Default Extension="jpeg" ContentType="image/jpeg"/>
  <Default Extension="mov" ContentType="video/unknown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0"/>
  </p:notesMasterIdLst>
  <p:sldIdLst>
    <p:sldId id="396" r:id="rId2"/>
    <p:sldId id="397" r:id="rId3"/>
    <p:sldId id="398" r:id="rId4"/>
    <p:sldId id="405" r:id="rId5"/>
    <p:sldId id="404" r:id="rId6"/>
    <p:sldId id="403" r:id="rId7"/>
    <p:sldId id="399" r:id="rId8"/>
    <p:sldId id="460" r:id="rId9"/>
    <p:sldId id="458" r:id="rId10"/>
    <p:sldId id="459" r:id="rId11"/>
    <p:sldId id="406" r:id="rId12"/>
    <p:sldId id="407" r:id="rId13"/>
    <p:sldId id="401" r:id="rId14"/>
    <p:sldId id="461" r:id="rId15"/>
    <p:sldId id="402" r:id="rId16"/>
    <p:sldId id="462" r:id="rId17"/>
    <p:sldId id="463" r:id="rId18"/>
    <p:sldId id="408" r:id="rId19"/>
    <p:sldId id="409" r:id="rId20"/>
    <p:sldId id="415" r:id="rId21"/>
    <p:sldId id="467" r:id="rId22"/>
    <p:sldId id="468" r:id="rId23"/>
    <p:sldId id="469" r:id="rId24"/>
    <p:sldId id="436" r:id="rId25"/>
    <p:sldId id="471" r:id="rId26"/>
    <p:sldId id="470" r:id="rId27"/>
    <p:sldId id="437" r:id="rId28"/>
    <p:sldId id="438" r:id="rId29"/>
    <p:sldId id="435" r:id="rId30"/>
    <p:sldId id="472" r:id="rId31"/>
    <p:sldId id="413" r:id="rId32"/>
    <p:sldId id="419" r:id="rId33"/>
    <p:sldId id="416" r:id="rId34"/>
    <p:sldId id="420" r:id="rId35"/>
    <p:sldId id="418" r:id="rId36"/>
    <p:sldId id="421" r:id="rId37"/>
    <p:sldId id="417" r:id="rId38"/>
    <p:sldId id="422" r:id="rId39"/>
    <p:sldId id="423" r:id="rId40"/>
    <p:sldId id="424" r:id="rId41"/>
    <p:sldId id="425" r:id="rId42"/>
    <p:sldId id="426" r:id="rId43"/>
    <p:sldId id="427" r:id="rId44"/>
    <p:sldId id="473" r:id="rId45"/>
    <p:sldId id="474" r:id="rId46"/>
    <p:sldId id="475" r:id="rId47"/>
    <p:sldId id="428" r:id="rId48"/>
    <p:sldId id="456" r:id="rId49"/>
    <p:sldId id="457" r:id="rId50"/>
    <p:sldId id="455" r:id="rId51"/>
    <p:sldId id="493" r:id="rId52"/>
    <p:sldId id="495" r:id="rId53"/>
    <p:sldId id="429" r:id="rId54"/>
    <p:sldId id="494" r:id="rId55"/>
    <p:sldId id="496" r:id="rId56"/>
    <p:sldId id="431" r:id="rId57"/>
    <p:sldId id="476" r:id="rId58"/>
    <p:sldId id="440" r:id="rId59"/>
    <p:sldId id="441" r:id="rId60"/>
    <p:sldId id="442" r:id="rId61"/>
    <p:sldId id="478" r:id="rId62"/>
    <p:sldId id="480" r:id="rId63"/>
    <p:sldId id="477" r:id="rId64"/>
    <p:sldId id="481" r:id="rId65"/>
    <p:sldId id="482" r:id="rId66"/>
    <p:sldId id="483" r:id="rId67"/>
    <p:sldId id="485" r:id="rId68"/>
    <p:sldId id="484" r:id="rId69"/>
    <p:sldId id="486" r:id="rId70"/>
    <p:sldId id="449" r:id="rId71"/>
    <p:sldId id="487" r:id="rId72"/>
    <p:sldId id="488" r:id="rId73"/>
    <p:sldId id="492" r:id="rId74"/>
    <p:sldId id="446" r:id="rId75"/>
    <p:sldId id="491" r:id="rId76"/>
    <p:sldId id="490" r:id="rId77"/>
    <p:sldId id="448" r:id="rId78"/>
    <p:sldId id="290" r:id="rId7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EC352"/>
    <a:srgbClr val="C777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62" autoAdjust="0"/>
    <p:restoredTop sz="94660"/>
  </p:normalViewPr>
  <p:slideViewPr>
    <p:cSldViewPr>
      <p:cViewPr>
        <p:scale>
          <a:sx n="70" d="100"/>
          <a:sy n="70" d="100"/>
        </p:scale>
        <p:origin x="-1320" y="-6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19FF8B-EE63-A443-8A9D-B80928E671FF}" type="datetimeFigureOut">
              <a:rPr lang="en-US" smtClean="0"/>
              <a:t>2/23/2016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797CE6-D33D-4940-A726-0330323EC0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4663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Operationalized</a:t>
            </a:r>
            <a:r>
              <a:rPr lang="en-US" baseline="0" dirty="0" smtClean="0"/>
              <a:t> version of task!!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97CE6-D33D-4940-A726-0330323EC0A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5346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Operationalized</a:t>
            </a:r>
            <a:r>
              <a:rPr lang="en-US" baseline="0" dirty="0" smtClean="0"/>
              <a:t> version of task!!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97CE6-D33D-4940-A726-0330323EC0A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5346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D759E-2C61-492D-B6AC-8FE5D8DA3CAC}" type="datetimeFigureOut">
              <a:rPr lang="en-US" smtClean="0"/>
              <a:t>2/23/2016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EF27F-034B-4945-AC4E-EEBE278AE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2460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D759E-2C61-492D-B6AC-8FE5D8DA3CAC}" type="datetimeFigureOut">
              <a:rPr lang="en-US" smtClean="0"/>
              <a:t>2/23/2016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EF27F-034B-4945-AC4E-EEBE278AE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3671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D759E-2C61-492D-B6AC-8FE5D8DA3CAC}" type="datetimeFigureOut">
              <a:rPr lang="en-US" smtClean="0"/>
              <a:t>2/23/2016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EF27F-034B-4945-AC4E-EEBE278AE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6689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D759E-2C61-492D-B6AC-8FE5D8DA3CAC}" type="datetimeFigureOut">
              <a:rPr lang="en-US" smtClean="0"/>
              <a:t>2/23/2016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EF27F-034B-4945-AC4E-EEBE278AE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8207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D759E-2C61-492D-B6AC-8FE5D8DA3CAC}" type="datetimeFigureOut">
              <a:rPr lang="en-US" smtClean="0"/>
              <a:t>2/23/2016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EF27F-034B-4945-AC4E-EEBE278AE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6760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D759E-2C61-492D-B6AC-8FE5D8DA3CAC}" type="datetimeFigureOut">
              <a:rPr lang="en-US" smtClean="0"/>
              <a:t>2/23/2016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EF27F-034B-4945-AC4E-EEBE278AE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4749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D759E-2C61-492D-B6AC-8FE5D8DA3CAC}" type="datetimeFigureOut">
              <a:rPr lang="en-US" smtClean="0"/>
              <a:t>2/23/2016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EF27F-034B-4945-AC4E-EEBE278AE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4554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D759E-2C61-492D-B6AC-8FE5D8DA3CAC}" type="datetimeFigureOut">
              <a:rPr lang="en-US" smtClean="0"/>
              <a:t>2/23/2016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EF27F-034B-4945-AC4E-EEBE278AE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8688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D759E-2C61-492D-B6AC-8FE5D8DA3CAC}" type="datetimeFigureOut">
              <a:rPr lang="en-US" smtClean="0"/>
              <a:t>2/23/2016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EF27F-034B-4945-AC4E-EEBE278AE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80046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D759E-2C61-492D-B6AC-8FE5D8DA3CAC}" type="datetimeFigureOut">
              <a:rPr lang="en-US" smtClean="0"/>
              <a:t>2/23/2016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EF27F-034B-4945-AC4E-EEBE278AE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2654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D759E-2C61-492D-B6AC-8FE5D8DA3CAC}" type="datetimeFigureOut">
              <a:rPr lang="en-US" smtClean="0"/>
              <a:t>2/23/2016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EF27F-034B-4945-AC4E-EEBE278AE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0140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DD759E-2C61-492D-B6AC-8FE5D8DA3CAC}" type="datetimeFigureOut">
              <a:rPr lang="en-US" smtClean="0"/>
              <a:t>2/23/2016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4EF27F-034B-4945-AC4E-EEBE278AE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6445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5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5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5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5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5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15.png"/><Relationship Id="rId4" Type="http://schemas.openxmlformats.org/officeDocument/2006/relationships/image" Target="../media/image18.jpe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0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5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5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0.png"/><Relationship Id="rId4" Type="http://schemas.openxmlformats.org/officeDocument/2006/relationships/image" Target="../media/image13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0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0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0.png"/><Relationship Id="rId4" Type="http://schemas.openxmlformats.org/officeDocument/2006/relationships/image" Target="../media/image13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0.png"/><Relationship Id="rId4" Type="http://schemas.openxmlformats.org/officeDocument/2006/relationships/image" Target="../media/image22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905500" y="4875074"/>
            <a:ext cx="3048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dirty="0">
                <a:latin typeface="Helvetica" pitchFamily="34" charset="0"/>
                <a:cs typeface="Helvetica" pitchFamily="34" charset="0"/>
              </a:rPr>
              <a:t>Dan </a:t>
            </a:r>
            <a:r>
              <a:rPr lang="en-US" sz="3600" dirty="0" smtClean="0">
                <a:latin typeface="Helvetica" pitchFamily="34" charset="0"/>
                <a:cs typeface="Helvetica" pitchFamily="34" charset="0"/>
              </a:rPr>
              <a:t>Birman</a:t>
            </a:r>
          </a:p>
          <a:p>
            <a:pPr algn="r"/>
            <a:r>
              <a:rPr lang="en-US" sz="3600" dirty="0" smtClean="0">
                <a:latin typeface="Helvetica" pitchFamily="34" charset="0"/>
                <a:cs typeface="Helvetica" pitchFamily="34" charset="0"/>
              </a:rPr>
              <a:t>2016-02-16</a:t>
            </a:r>
          </a:p>
          <a:p>
            <a:pPr algn="r"/>
            <a:r>
              <a:rPr lang="en-US" sz="3600" dirty="0" err="1" smtClean="0">
                <a:latin typeface="Helvetica" pitchFamily="34" charset="0"/>
                <a:cs typeface="Helvetica" pitchFamily="34" charset="0"/>
              </a:rPr>
              <a:t>Frisem</a:t>
            </a:r>
            <a:r>
              <a:rPr lang="en-US" sz="3600" dirty="0" smtClean="0">
                <a:latin typeface="Helvetica" pitchFamily="34" charset="0"/>
                <a:cs typeface="Helvetica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81447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0" y="2209800"/>
            <a:ext cx="3810000" cy="2540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524000" y="3657600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Color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419600" y="5105400"/>
            <a:ext cx="549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Size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2286000" y="1219200"/>
            <a:ext cx="0" cy="37338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2286000" y="4953000"/>
            <a:ext cx="556260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866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0" y="2209800"/>
            <a:ext cx="3810000" cy="2540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524000" y="3657600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Color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419600" y="5105400"/>
            <a:ext cx="549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Size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38200" y="5181600"/>
            <a:ext cx="690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Taste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2286000" y="1219200"/>
            <a:ext cx="0" cy="37338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2286000" y="4953000"/>
            <a:ext cx="556260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609600" y="4953000"/>
            <a:ext cx="1676400" cy="16764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7933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609600" y="304800"/>
            <a:ext cx="8300884" cy="6324599"/>
            <a:chOff x="609600" y="304800"/>
            <a:chExt cx="8300884" cy="6324599"/>
          </a:xfrm>
        </p:grpSpPr>
        <p:grpSp>
          <p:nvGrpSpPr>
            <p:cNvPr id="6" name="Group 5"/>
            <p:cNvGrpSpPr/>
            <p:nvPr/>
          </p:nvGrpSpPr>
          <p:grpSpPr>
            <a:xfrm>
              <a:off x="609600" y="2244290"/>
              <a:ext cx="5867400" cy="4385109"/>
              <a:chOff x="609600" y="1219200"/>
              <a:chExt cx="7239000" cy="5410200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590800" y="2209800"/>
                <a:ext cx="3810000" cy="2540000"/>
              </a:xfrm>
              <a:prstGeom prst="rect">
                <a:avLst/>
              </a:prstGeom>
            </p:spPr>
          </p:pic>
          <p:sp>
            <p:nvSpPr>
              <p:cNvPr id="2" name="TextBox 1"/>
              <p:cNvSpPr txBox="1"/>
              <p:nvPr/>
            </p:nvSpPr>
            <p:spPr>
              <a:xfrm>
                <a:off x="1524000" y="3657600"/>
                <a:ext cx="6848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Color</a:t>
                </a:r>
                <a:endParaRPr lang="en-US" dirty="0"/>
              </a:p>
            </p:txBody>
          </p:sp>
          <p:sp>
            <p:nvSpPr>
              <p:cNvPr id="3" name="TextBox 2"/>
              <p:cNvSpPr txBox="1"/>
              <p:nvPr/>
            </p:nvSpPr>
            <p:spPr>
              <a:xfrm>
                <a:off x="4419600" y="5105400"/>
                <a:ext cx="5497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Size</a:t>
                </a:r>
                <a:endParaRPr lang="en-US" dirty="0"/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838200" y="5181600"/>
                <a:ext cx="69017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Taste</a:t>
                </a:r>
                <a:endParaRPr lang="en-US" dirty="0"/>
              </a:p>
            </p:txBody>
          </p:sp>
          <p:cxnSp>
            <p:nvCxnSpPr>
              <p:cNvPr id="7" name="Straight Arrow Connector 6"/>
              <p:cNvCxnSpPr/>
              <p:nvPr/>
            </p:nvCxnSpPr>
            <p:spPr>
              <a:xfrm flipV="1">
                <a:off x="2286000" y="1219200"/>
                <a:ext cx="0" cy="373380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" name="Straight Arrow Connector 8"/>
              <p:cNvCxnSpPr/>
              <p:nvPr/>
            </p:nvCxnSpPr>
            <p:spPr>
              <a:xfrm>
                <a:off x="2286000" y="4953000"/>
                <a:ext cx="5562600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" name="Straight Arrow Connector 10"/>
              <p:cNvCxnSpPr/>
              <p:nvPr/>
            </p:nvCxnSpPr>
            <p:spPr>
              <a:xfrm flipH="1">
                <a:off x="609600" y="4953000"/>
                <a:ext cx="1676400" cy="167640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pic>
          <p:nvPicPr>
            <p:cNvPr id="12" name="Picture 11" descr="rotten_apples_by_snugsomeone.jpg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67400" y="304800"/>
              <a:ext cx="3043084" cy="2133600"/>
            </a:xfrm>
            <a:prstGeom prst="rect">
              <a:avLst/>
            </a:prstGeom>
          </p:spPr>
        </p:pic>
        <p:cxnSp>
          <p:nvCxnSpPr>
            <p:cNvPr id="14" name="Straight Arrow Connector 13"/>
            <p:cNvCxnSpPr/>
            <p:nvPr/>
          </p:nvCxnSpPr>
          <p:spPr>
            <a:xfrm flipV="1">
              <a:off x="5486400" y="2514600"/>
              <a:ext cx="1447800" cy="1447800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7315200" y="2819400"/>
              <a:ext cx="8142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Rotten</a:t>
              </a:r>
              <a:endParaRPr 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867400" y="4114800"/>
              <a:ext cx="9099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Healthy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103379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28600" y="0"/>
            <a:ext cx="10287000" cy="6873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070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28600" y="0"/>
            <a:ext cx="10287000" cy="6873002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2286000" y="75883"/>
            <a:ext cx="4572000" cy="6358975"/>
            <a:chOff x="4800600" y="369887"/>
            <a:chExt cx="2290763" cy="3186113"/>
          </a:xfrm>
        </p:grpSpPr>
        <p:grpSp>
          <p:nvGrpSpPr>
            <p:cNvPr id="5" name="Group 4"/>
            <p:cNvGrpSpPr>
              <a:grpSpLocks/>
            </p:cNvGrpSpPr>
            <p:nvPr/>
          </p:nvGrpSpPr>
          <p:grpSpPr bwMode="auto">
            <a:xfrm flipH="1">
              <a:off x="4800600" y="1676400"/>
              <a:ext cx="2290763" cy="1879600"/>
              <a:chOff x="0" y="0"/>
              <a:chExt cx="1442" cy="1184"/>
            </a:xfrm>
          </p:grpSpPr>
          <p:pic>
            <p:nvPicPr>
              <p:cNvPr id="12" name="Picture 11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1442" cy="11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3" name="Freeform 12"/>
              <p:cNvSpPr>
                <a:spLocks/>
              </p:cNvSpPr>
              <p:nvPr/>
            </p:nvSpPr>
            <p:spPr bwMode="auto">
              <a:xfrm>
                <a:off x="626" y="41"/>
                <a:ext cx="384" cy="272"/>
              </a:xfrm>
              <a:custGeom>
                <a:avLst/>
                <a:gdLst>
                  <a:gd name="T0" fmla="*/ 75 w 21600"/>
                  <a:gd name="T1" fmla="*/ 0 h 21100"/>
                  <a:gd name="T2" fmla="*/ 221 w 21600"/>
                  <a:gd name="T3" fmla="*/ 0 h 21100"/>
                  <a:gd name="T4" fmla="*/ 384 w 21600"/>
                  <a:gd name="T5" fmla="*/ 24 h 21100"/>
                  <a:gd name="T6" fmla="*/ 352 w 21600"/>
                  <a:gd name="T7" fmla="*/ 82 h 21100"/>
                  <a:gd name="T8" fmla="*/ 301 w 21600"/>
                  <a:gd name="T9" fmla="*/ 162 h 21100"/>
                  <a:gd name="T10" fmla="*/ 262 w 21600"/>
                  <a:gd name="T11" fmla="*/ 215 h 21100"/>
                  <a:gd name="T12" fmla="*/ 164 w 21600"/>
                  <a:gd name="T13" fmla="*/ 271 h 21100"/>
                  <a:gd name="T14" fmla="*/ 66 w 21600"/>
                  <a:gd name="T15" fmla="*/ 230 h 21100"/>
                  <a:gd name="T16" fmla="*/ 0 w 21600"/>
                  <a:gd name="T17" fmla="*/ 134 h 21100"/>
                  <a:gd name="T18" fmla="*/ 0 w 21600"/>
                  <a:gd name="T19" fmla="*/ 40 h 21100"/>
                  <a:gd name="T20" fmla="*/ 75 w 21600"/>
                  <a:gd name="T21" fmla="*/ 0 h 21100"/>
                  <a:gd name="T22" fmla="*/ 75 w 21600"/>
                  <a:gd name="T23" fmla="*/ 0 h 21100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21600" h="21100">
                    <a:moveTo>
                      <a:pt x="4214" y="0"/>
                    </a:moveTo>
                    <a:lnTo>
                      <a:pt x="12452" y="0"/>
                    </a:lnTo>
                    <a:lnTo>
                      <a:pt x="21600" y="1862"/>
                    </a:lnTo>
                    <a:lnTo>
                      <a:pt x="19778" y="6361"/>
                    </a:lnTo>
                    <a:lnTo>
                      <a:pt x="16920" y="12531"/>
                    </a:lnTo>
                    <a:lnTo>
                      <a:pt x="14718" y="16654"/>
                    </a:lnTo>
                    <a:cubicBezTo>
                      <a:pt x="14718" y="16654"/>
                      <a:pt x="10227" y="21600"/>
                      <a:pt x="9253" y="21058"/>
                    </a:cubicBezTo>
                    <a:cubicBezTo>
                      <a:pt x="8279" y="20517"/>
                      <a:pt x="3727" y="17879"/>
                      <a:pt x="3727" y="17879"/>
                    </a:cubicBezTo>
                    <a:lnTo>
                      <a:pt x="0" y="10412"/>
                    </a:lnTo>
                    <a:lnTo>
                      <a:pt x="0" y="3086"/>
                    </a:lnTo>
                    <a:lnTo>
                      <a:pt x="4214" y="0"/>
                    </a:lnTo>
                    <a:close/>
                    <a:moveTo>
                      <a:pt x="4214" y="0"/>
                    </a:moveTo>
                  </a:path>
                </a:pathLst>
              </a:custGeom>
              <a:solidFill>
                <a:srgbClr val="FFFF33">
                  <a:alpha val="29803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8100" cap="flat">
                    <a:solidFill>
                      <a:srgbClr val="D90B00">
                        <a:alpha val="29803"/>
                      </a:srgbClr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>
                <a:defPPr>
                  <a:defRPr lang="en-US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5pPr>
                <a:lvl6pPr marL="22860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6pPr>
                <a:lvl7pPr marL="27432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7pPr>
                <a:lvl8pPr marL="32004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8pPr>
                <a:lvl9pPr marL="36576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9pPr>
              </a:lstStyle>
              <a:p>
                <a:endParaRPr lang="en-US"/>
              </a:p>
            </p:txBody>
          </p:sp>
        </p:grpSp>
        <p:grpSp>
          <p:nvGrpSpPr>
            <p:cNvPr id="6" name="Group 5"/>
            <p:cNvGrpSpPr>
              <a:grpSpLocks/>
            </p:cNvGrpSpPr>
            <p:nvPr/>
          </p:nvGrpSpPr>
          <p:grpSpPr bwMode="auto">
            <a:xfrm>
              <a:off x="5867400" y="369887"/>
              <a:ext cx="663575" cy="1558925"/>
              <a:chOff x="0" y="0"/>
              <a:chExt cx="417" cy="981"/>
            </a:xfrm>
          </p:grpSpPr>
          <p:grpSp>
            <p:nvGrpSpPr>
              <p:cNvPr id="7" name="Group 6"/>
              <p:cNvGrpSpPr>
                <a:grpSpLocks/>
              </p:cNvGrpSpPr>
              <p:nvPr/>
            </p:nvGrpSpPr>
            <p:grpSpPr bwMode="auto">
              <a:xfrm>
                <a:off x="0" y="229"/>
                <a:ext cx="352" cy="752"/>
                <a:chOff x="0" y="0"/>
                <a:chExt cx="352" cy="752"/>
              </a:xfrm>
            </p:grpSpPr>
            <p:sp>
              <p:nvSpPr>
                <p:cNvPr id="9" name="Freeform 8"/>
                <p:cNvSpPr>
                  <a:spLocks/>
                </p:cNvSpPr>
                <p:nvPr/>
              </p:nvSpPr>
              <p:spPr bwMode="auto">
                <a:xfrm>
                  <a:off x="0" y="81"/>
                  <a:ext cx="349" cy="671"/>
                </a:xfrm>
                <a:custGeom>
                  <a:avLst/>
                  <a:gdLst>
                    <a:gd name="T0" fmla="*/ 245 w 21600"/>
                    <a:gd name="T1" fmla="*/ 0 h 21600"/>
                    <a:gd name="T2" fmla="*/ 0 w 21600"/>
                    <a:gd name="T3" fmla="*/ 671 h 21600"/>
                    <a:gd name="T4" fmla="*/ 349 w 21600"/>
                    <a:gd name="T5" fmla="*/ 49 h 21600"/>
                    <a:gd name="T6" fmla="*/ 311 w 21600"/>
                    <a:gd name="T7" fmla="*/ 51 h 21600"/>
                    <a:gd name="T8" fmla="*/ 286 w 21600"/>
                    <a:gd name="T9" fmla="*/ 44 h 21600"/>
                    <a:gd name="T10" fmla="*/ 256 w 21600"/>
                    <a:gd name="T11" fmla="*/ 24 h 21600"/>
                    <a:gd name="T12" fmla="*/ 245 w 21600"/>
                    <a:gd name="T13" fmla="*/ 0 h 21600"/>
                    <a:gd name="T14" fmla="*/ 245 w 21600"/>
                    <a:gd name="T15" fmla="*/ 0 h 2160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1600" h="21600">
                      <a:moveTo>
                        <a:pt x="15180" y="0"/>
                      </a:moveTo>
                      <a:lnTo>
                        <a:pt x="0" y="21600"/>
                      </a:lnTo>
                      <a:lnTo>
                        <a:pt x="21600" y="1571"/>
                      </a:lnTo>
                      <a:lnTo>
                        <a:pt x="19229" y="1656"/>
                      </a:lnTo>
                      <a:lnTo>
                        <a:pt x="17682" y="1423"/>
                      </a:lnTo>
                      <a:lnTo>
                        <a:pt x="15839" y="779"/>
                      </a:lnTo>
                      <a:lnTo>
                        <a:pt x="15180" y="0"/>
                      </a:lnTo>
                      <a:close/>
                      <a:moveTo>
                        <a:pt x="15180" y="0"/>
                      </a:moveTo>
                    </a:path>
                  </a:pathLst>
                </a:custGeom>
                <a:solidFill>
                  <a:srgbClr val="F6FAD3"/>
                </a:solidFill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>
                  <a:defPPr>
                    <a:defRPr lang="en-US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5pPr>
                  <a:lvl6pPr marL="22860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6pPr>
                  <a:lvl7pPr marL="27432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7pPr>
                  <a:lvl8pPr marL="32004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8pPr>
                  <a:lvl9pPr marL="36576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10" name="Freeform 9"/>
                <p:cNvSpPr>
                  <a:spLocks/>
                </p:cNvSpPr>
                <p:nvPr/>
              </p:nvSpPr>
              <p:spPr bwMode="auto">
                <a:xfrm>
                  <a:off x="244" y="73"/>
                  <a:ext cx="108" cy="54"/>
                </a:xfrm>
                <a:custGeom>
                  <a:avLst/>
                  <a:gdLst>
                    <a:gd name="T0" fmla="*/ 0 w 21600"/>
                    <a:gd name="T1" fmla="*/ 5 h 21600"/>
                    <a:gd name="T2" fmla="*/ 17 w 21600"/>
                    <a:gd name="T3" fmla="*/ 0 h 21600"/>
                    <a:gd name="T4" fmla="*/ 38 w 21600"/>
                    <a:gd name="T5" fmla="*/ 0 h 21600"/>
                    <a:gd name="T6" fmla="*/ 54 w 21600"/>
                    <a:gd name="T7" fmla="*/ 2 h 21600"/>
                    <a:gd name="T8" fmla="*/ 73 w 21600"/>
                    <a:gd name="T9" fmla="*/ 14 h 21600"/>
                    <a:gd name="T10" fmla="*/ 86 w 21600"/>
                    <a:gd name="T11" fmla="*/ 26 h 21600"/>
                    <a:gd name="T12" fmla="*/ 100 w 21600"/>
                    <a:gd name="T13" fmla="*/ 38 h 21600"/>
                    <a:gd name="T14" fmla="*/ 108 w 21600"/>
                    <a:gd name="T15" fmla="*/ 54 h 2160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1600" h="21600">
                      <a:moveTo>
                        <a:pt x="0" y="1981"/>
                      </a:moveTo>
                      <a:lnTo>
                        <a:pt x="3370" y="0"/>
                      </a:lnTo>
                      <a:lnTo>
                        <a:pt x="7681" y="0"/>
                      </a:lnTo>
                      <a:lnTo>
                        <a:pt x="10837" y="659"/>
                      </a:lnTo>
                      <a:lnTo>
                        <a:pt x="14558" y="5483"/>
                      </a:lnTo>
                      <a:cubicBezTo>
                        <a:pt x="14558" y="5483"/>
                        <a:pt x="16612" y="9250"/>
                        <a:pt x="17196" y="10304"/>
                      </a:cubicBezTo>
                      <a:cubicBezTo>
                        <a:pt x="17803" y="11400"/>
                        <a:pt x="19975" y="15254"/>
                        <a:pt x="19975" y="15254"/>
                      </a:cubicBezTo>
                      <a:lnTo>
                        <a:pt x="21600" y="21600"/>
                      </a:lnTo>
                    </a:path>
                  </a:pathLst>
                </a:custGeom>
                <a:noFill/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>
                  <a:defPPr>
                    <a:defRPr lang="en-US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5pPr>
                  <a:lvl6pPr marL="22860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6pPr>
                  <a:lvl7pPr marL="27432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7pPr>
                  <a:lvl8pPr marL="32004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8pPr>
                  <a:lvl9pPr marL="36576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11" name="Line 19"/>
                <p:cNvSpPr>
                  <a:spLocks noChangeShapeType="1"/>
                </p:cNvSpPr>
                <p:nvPr/>
              </p:nvSpPr>
              <p:spPr bwMode="auto">
                <a:xfrm flipH="1">
                  <a:off x="234" y="0"/>
                  <a:ext cx="111" cy="248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lIns="0" tIns="0" rIns="0" bIns="0"/>
                <a:lstStyle>
                  <a:defPPr>
                    <a:defRPr lang="en-US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5pPr>
                  <a:lvl6pPr marL="22860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6pPr>
                  <a:lvl7pPr marL="27432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7pPr>
                  <a:lvl8pPr marL="32004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8pPr>
                  <a:lvl9pPr marL="36576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9pPr>
                </a:lstStyle>
                <a:p>
                  <a:endParaRPr lang="en-US"/>
                </a:p>
              </p:txBody>
            </p:sp>
          </p:grpSp>
          <p:sp>
            <p:nvSpPr>
              <p:cNvPr id="8" name="Line 21"/>
              <p:cNvSpPr>
                <a:spLocks noChangeShapeType="1"/>
              </p:cNvSpPr>
              <p:nvPr/>
            </p:nvSpPr>
            <p:spPr bwMode="auto">
              <a:xfrm flipH="1">
                <a:off x="343" y="0"/>
                <a:ext cx="74" cy="23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 type="stealth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>
                <a:defPPr>
                  <a:defRPr lang="en-US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5pPr>
                <a:lvl6pPr marL="22860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6pPr>
                <a:lvl7pPr marL="27432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7pPr>
                <a:lvl8pPr marL="32004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8pPr>
                <a:lvl9pPr marL="36576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9pPr>
              </a:lstStyle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4205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766402" y="-5156895"/>
            <a:ext cx="8572500" cy="10624299"/>
            <a:chOff x="1219200" y="-3662363"/>
            <a:chExt cx="6705600" cy="8310563"/>
          </a:xfrm>
        </p:grpSpPr>
        <p:pic>
          <p:nvPicPr>
            <p:cNvPr id="1026" name="Picture 2" descr="http://www.nature.com/nature/journal/v443/n7107/images/nature05078-f2.2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81200" y="-3662363"/>
              <a:ext cx="5715000" cy="73247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/>
            <p:cNvSpPr/>
            <p:nvPr/>
          </p:nvSpPr>
          <p:spPr>
            <a:xfrm>
              <a:off x="1219200" y="-152400"/>
              <a:ext cx="6705600" cy="1143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1371600" y="614363"/>
              <a:ext cx="838200" cy="3048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5486400" y="76200"/>
              <a:ext cx="2438400" cy="3048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5867400" y="1600200"/>
              <a:ext cx="2057400" cy="3048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81200" y="3276600"/>
              <a:ext cx="4191000" cy="762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587500" y="609600"/>
              <a:ext cx="838200" cy="3048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590800" y="1219200"/>
              <a:ext cx="228600" cy="381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4348926" y="6380124"/>
            <a:ext cx="480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Freedman, D. J., &amp; Assad, J. A. (2006</a:t>
            </a:r>
            <a:r>
              <a:rPr lang="en-US" dirty="0" smtClean="0"/>
              <a:t>). </a:t>
            </a:r>
            <a:r>
              <a:rPr lang="en-US" i="1" dirty="0" smtClean="0"/>
              <a:t>Nature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83468" y="4590365"/>
            <a:ext cx="777706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/>
              <a:t>During categorization </a:t>
            </a:r>
            <a:r>
              <a:rPr lang="en-US" sz="3600" dirty="0"/>
              <a:t>t</a:t>
            </a:r>
            <a:r>
              <a:rPr lang="en-US" sz="3600" dirty="0" smtClean="0"/>
              <a:t>asks</a:t>
            </a:r>
          </a:p>
          <a:p>
            <a:pPr algn="ctr"/>
            <a:r>
              <a:rPr lang="en-US" sz="3600" dirty="0" smtClean="0"/>
              <a:t> specific brain areas </a:t>
            </a:r>
            <a:r>
              <a:rPr lang="en-US" sz="3600" i="1" dirty="0" smtClean="0"/>
              <a:t>represent</a:t>
            </a:r>
            <a:r>
              <a:rPr lang="en-US" sz="3600" dirty="0" smtClean="0"/>
              <a:t> </a:t>
            </a:r>
            <a:r>
              <a:rPr lang="en-US" sz="3600" dirty="0"/>
              <a:t>c</a:t>
            </a:r>
            <a:r>
              <a:rPr lang="en-US" sz="3600" dirty="0" smtClean="0"/>
              <a:t>ategories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615098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457200" y="381000"/>
            <a:ext cx="705084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 smtClean="0"/>
              <a:t>Operationalizing Categorization</a:t>
            </a:r>
            <a:endParaRPr lang="en-US" sz="4200" dirty="0"/>
          </a:p>
        </p:txBody>
      </p:sp>
      <p:grpSp>
        <p:nvGrpSpPr>
          <p:cNvPr id="21" name="Group 20"/>
          <p:cNvGrpSpPr/>
          <p:nvPr/>
        </p:nvGrpSpPr>
        <p:grpSpPr>
          <a:xfrm>
            <a:off x="3789456" y="2743200"/>
            <a:ext cx="5121027" cy="3886199"/>
            <a:chOff x="576261" y="304800"/>
            <a:chExt cx="8334223" cy="6324599"/>
          </a:xfrm>
        </p:grpSpPr>
        <p:grpSp>
          <p:nvGrpSpPr>
            <p:cNvPr id="22" name="Group 21"/>
            <p:cNvGrpSpPr/>
            <p:nvPr/>
          </p:nvGrpSpPr>
          <p:grpSpPr>
            <a:xfrm>
              <a:off x="576261" y="2244290"/>
              <a:ext cx="5900739" cy="4385109"/>
              <a:chOff x="568468" y="1219200"/>
              <a:chExt cx="7280132" cy="5410200"/>
            </a:xfrm>
          </p:grpSpPr>
          <p:pic>
            <p:nvPicPr>
              <p:cNvPr id="27" name="Picture 26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590800" y="2209800"/>
                <a:ext cx="3810000" cy="2540000"/>
              </a:xfrm>
              <a:prstGeom prst="rect">
                <a:avLst/>
              </a:prstGeom>
            </p:spPr>
          </p:pic>
          <p:sp>
            <p:nvSpPr>
              <p:cNvPr id="28" name="TextBox 27"/>
              <p:cNvSpPr txBox="1"/>
              <p:nvPr/>
            </p:nvSpPr>
            <p:spPr>
              <a:xfrm>
                <a:off x="865625" y="3110468"/>
                <a:ext cx="6848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Color</a:t>
                </a:r>
                <a:endParaRPr lang="en-US" dirty="0"/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4419600" y="5105400"/>
                <a:ext cx="5497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Size</a:t>
                </a:r>
                <a:endParaRPr lang="en-US" dirty="0"/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568468" y="4747521"/>
                <a:ext cx="6901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Taste</a:t>
                </a:r>
                <a:endParaRPr lang="en-US" dirty="0"/>
              </a:p>
            </p:txBody>
          </p:sp>
          <p:cxnSp>
            <p:nvCxnSpPr>
              <p:cNvPr id="31" name="Straight Arrow Connector 30"/>
              <p:cNvCxnSpPr/>
              <p:nvPr/>
            </p:nvCxnSpPr>
            <p:spPr>
              <a:xfrm flipV="1">
                <a:off x="2286000" y="1219200"/>
                <a:ext cx="0" cy="373380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31"/>
              <p:cNvCxnSpPr/>
              <p:nvPr/>
            </p:nvCxnSpPr>
            <p:spPr>
              <a:xfrm>
                <a:off x="2286000" y="4953000"/>
                <a:ext cx="5562600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" name="Straight Arrow Connector 32"/>
              <p:cNvCxnSpPr/>
              <p:nvPr/>
            </p:nvCxnSpPr>
            <p:spPr>
              <a:xfrm flipH="1">
                <a:off x="609600" y="4953000"/>
                <a:ext cx="1676400" cy="167640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pic>
          <p:nvPicPr>
            <p:cNvPr id="23" name="Picture 22" descr="rotten_apples_by_snugsomeone.jpg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67400" y="304800"/>
              <a:ext cx="3043084" cy="2133600"/>
            </a:xfrm>
            <a:prstGeom prst="rect">
              <a:avLst/>
            </a:prstGeom>
          </p:spPr>
        </p:pic>
        <p:cxnSp>
          <p:nvCxnSpPr>
            <p:cNvPr id="24" name="Straight Arrow Connector 23"/>
            <p:cNvCxnSpPr/>
            <p:nvPr/>
          </p:nvCxnSpPr>
          <p:spPr>
            <a:xfrm flipV="1">
              <a:off x="5486400" y="2514600"/>
              <a:ext cx="1447800" cy="1447800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5" name="TextBox 24"/>
            <p:cNvSpPr txBox="1"/>
            <p:nvPr/>
          </p:nvSpPr>
          <p:spPr>
            <a:xfrm>
              <a:off x="6981808" y="2615984"/>
              <a:ext cx="8142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Rotten</a:t>
              </a:r>
              <a:endParaRPr lang="en-US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5714807" y="3795308"/>
              <a:ext cx="9099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Healthy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186588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3789456" y="2743200"/>
            <a:ext cx="5121027" cy="3886199"/>
            <a:chOff x="576261" y="304800"/>
            <a:chExt cx="8334223" cy="6324599"/>
          </a:xfrm>
        </p:grpSpPr>
        <p:grpSp>
          <p:nvGrpSpPr>
            <p:cNvPr id="6" name="Group 5"/>
            <p:cNvGrpSpPr/>
            <p:nvPr/>
          </p:nvGrpSpPr>
          <p:grpSpPr>
            <a:xfrm>
              <a:off x="576261" y="2244290"/>
              <a:ext cx="5900739" cy="4385109"/>
              <a:chOff x="568468" y="1219200"/>
              <a:chExt cx="7280132" cy="5410200"/>
            </a:xfrm>
          </p:grpSpPr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590800" y="2209800"/>
                <a:ext cx="3810000" cy="2540000"/>
              </a:xfrm>
              <a:prstGeom prst="rect">
                <a:avLst/>
              </a:prstGeom>
            </p:spPr>
          </p:pic>
          <p:sp>
            <p:nvSpPr>
              <p:cNvPr id="12" name="TextBox 11"/>
              <p:cNvSpPr txBox="1"/>
              <p:nvPr/>
            </p:nvSpPr>
            <p:spPr>
              <a:xfrm>
                <a:off x="865625" y="3110468"/>
                <a:ext cx="6848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Color</a:t>
                </a:r>
                <a:endParaRPr lang="en-US" dirty="0"/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4419600" y="5105400"/>
                <a:ext cx="5497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Size</a:t>
                </a:r>
                <a:endParaRPr lang="en-US" dirty="0"/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568468" y="4747521"/>
                <a:ext cx="6901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Taste</a:t>
                </a:r>
                <a:endParaRPr lang="en-US" dirty="0"/>
              </a:p>
            </p:txBody>
          </p:sp>
          <p:cxnSp>
            <p:nvCxnSpPr>
              <p:cNvPr id="15" name="Straight Arrow Connector 14"/>
              <p:cNvCxnSpPr/>
              <p:nvPr/>
            </p:nvCxnSpPr>
            <p:spPr>
              <a:xfrm flipV="1">
                <a:off x="2286000" y="1219200"/>
                <a:ext cx="0" cy="373380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/>
              <p:cNvCxnSpPr/>
              <p:nvPr/>
            </p:nvCxnSpPr>
            <p:spPr>
              <a:xfrm>
                <a:off x="2286000" y="4953000"/>
                <a:ext cx="5562600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16"/>
              <p:cNvCxnSpPr/>
              <p:nvPr/>
            </p:nvCxnSpPr>
            <p:spPr>
              <a:xfrm flipH="1">
                <a:off x="609600" y="4953000"/>
                <a:ext cx="1676400" cy="167640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pic>
          <p:nvPicPr>
            <p:cNvPr id="7" name="Picture 6" descr="rotten_apples_by_snugsomeone.jpg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67400" y="304800"/>
              <a:ext cx="3043084" cy="2133600"/>
            </a:xfrm>
            <a:prstGeom prst="rect">
              <a:avLst/>
            </a:prstGeom>
          </p:spPr>
        </p:pic>
        <p:cxnSp>
          <p:nvCxnSpPr>
            <p:cNvPr id="8" name="Straight Arrow Connector 7"/>
            <p:cNvCxnSpPr/>
            <p:nvPr/>
          </p:nvCxnSpPr>
          <p:spPr>
            <a:xfrm flipV="1">
              <a:off x="5486400" y="2514600"/>
              <a:ext cx="1447800" cy="1447800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6981808" y="2615984"/>
              <a:ext cx="8142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Rotten</a:t>
              </a:r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714807" y="3795308"/>
              <a:ext cx="9099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Healthy</a:t>
              </a:r>
              <a:endParaRPr lang="en-US" dirty="0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457200" y="381000"/>
            <a:ext cx="705084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 smtClean="0"/>
              <a:t>Operationalizing Categorization</a:t>
            </a:r>
            <a:endParaRPr lang="en-US" sz="4200" dirty="0"/>
          </a:p>
        </p:txBody>
      </p:sp>
      <p:sp>
        <p:nvSpPr>
          <p:cNvPr id="19" name="TextBox 18"/>
          <p:cNvSpPr txBox="1"/>
          <p:nvPr/>
        </p:nvSpPr>
        <p:spPr>
          <a:xfrm>
            <a:off x="533555" y="1905000"/>
            <a:ext cx="80768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/>
              <a:t>What is it like to be a monkey doing categorization?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186588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24200" y="381000"/>
            <a:ext cx="287981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 smtClean="0"/>
              <a:t>Demo Time!</a:t>
            </a:r>
            <a:endParaRPr lang="en-US" sz="4200" dirty="0"/>
          </a:p>
        </p:txBody>
      </p:sp>
      <p:sp>
        <p:nvSpPr>
          <p:cNvPr id="7" name="TextBox 6"/>
          <p:cNvSpPr txBox="1"/>
          <p:nvPr/>
        </p:nvSpPr>
        <p:spPr>
          <a:xfrm>
            <a:off x="871045" y="1524000"/>
            <a:ext cx="738612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/>
              <a:t>“Blind” learning—monkeys are trained</a:t>
            </a:r>
          </a:p>
          <a:p>
            <a:pPr algn="ctr"/>
            <a:r>
              <a:rPr lang="en-US" sz="3600" dirty="0" smtClean="0"/>
              <a:t>but given no explicit rules</a:t>
            </a:r>
            <a:endParaRPr lang="en-US" sz="3600" dirty="0"/>
          </a:p>
        </p:txBody>
      </p:sp>
      <p:sp>
        <p:nvSpPr>
          <p:cNvPr id="8" name="TextBox 7"/>
          <p:cNvSpPr txBox="1"/>
          <p:nvPr/>
        </p:nvSpPr>
        <p:spPr>
          <a:xfrm>
            <a:off x="1059209" y="3429000"/>
            <a:ext cx="700980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/>
              <a:t>Learn the rule to decide what to do: </a:t>
            </a:r>
            <a:endParaRPr lang="en-US" sz="3600" dirty="0" smtClean="0"/>
          </a:p>
          <a:p>
            <a:pPr algn="ctr"/>
            <a:endParaRPr lang="en-US" sz="3600" dirty="0"/>
          </a:p>
          <a:p>
            <a:pPr algn="ctr"/>
            <a:r>
              <a:rPr lang="en-US" sz="3600" dirty="0" smtClean="0"/>
              <a:t>Either c</a:t>
            </a:r>
            <a:r>
              <a:rPr lang="en-US" sz="3600" dirty="0" smtClean="0"/>
              <a:t>lap – or do nothing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869085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24200" y="3048000"/>
            <a:ext cx="287981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 smtClean="0"/>
              <a:t>Demo Time!</a:t>
            </a:r>
            <a:endParaRPr lang="en-US" sz="4200" dirty="0"/>
          </a:p>
        </p:txBody>
      </p:sp>
      <p:sp>
        <p:nvSpPr>
          <p:cNvPr id="5" name="TextBox 4"/>
          <p:cNvSpPr txBox="1"/>
          <p:nvPr/>
        </p:nvSpPr>
        <p:spPr>
          <a:xfrm>
            <a:off x="1143000" y="4419600"/>
            <a:ext cx="20828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stanford.io</a:t>
            </a:r>
            <a:r>
              <a:rPr lang="en-US" dirty="0"/>
              <a:t>/24mI6IV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638800" y="4419600"/>
            <a:ext cx="2073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stanford.io</a:t>
            </a:r>
            <a:r>
              <a:rPr lang="en-US" dirty="0"/>
              <a:t>/1QytfqA</a:t>
            </a:r>
          </a:p>
        </p:txBody>
      </p:sp>
    </p:spTree>
    <p:extLst>
      <p:ext uri="{BB962C8B-B14F-4D97-AF65-F5344CB8AC3E}">
        <p14:creationId xmlns:p14="http://schemas.microsoft.com/office/powerpoint/2010/main" val="1555609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12045639_10205271333887224_5663953472267690237_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110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290637" y="277594"/>
            <a:ext cx="33813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Sample Direction</a:t>
            </a:r>
            <a:endParaRPr lang="en-US" sz="3600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799" y="1282890"/>
            <a:ext cx="314325" cy="1733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39136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777909">
            <a:off x="4029075" y="3655487"/>
            <a:ext cx="962025" cy="962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290637" y="277594"/>
            <a:ext cx="33813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Sample Direction</a:t>
            </a:r>
            <a:endParaRPr lang="en-US" sz="3600" dirty="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295400"/>
            <a:ext cx="2505075" cy="2505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191000" y="3291216"/>
            <a:ext cx="12244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Delay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591110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777909">
            <a:off x="4029075" y="3655487"/>
            <a:ext cx="962025" cy="962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290637" y="277594"/>
            <a:ext cx="33813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Sample Direction</a:t>
            </a:r>
            <a:endParaRPr lang="en-US" sz="3600" dirty="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295400"/>
            <a:ext cx="2505075" cy="2505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191000" y="3291216"/>
            <a:ext cx="12244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Delay</a:t>
            </a:r>
            <a:endParaRPr lang="en-US" sz="3600" dirty="0"/>
          </a:p>
        </p:txBody>
      </p:sp>
      <p:sp>
        <p:nvSpPr>
          <p:cNvPr id="7" name="TextBox 6"/>
          <p:cNvSpPr txBox="1"/>
          <p:nvPr/>
        </p:nvSpPr>
        <p:spPr>
          <a:xfrm>
            <a:off x="5867400" y="6019800"/>
            <a:ext cx="27452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Test Direction</a:t>
            </a:r>
            <a:endParaRPr lang="en-US" sz="3600" dirty="0"/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4025" y="4513428"/>
            <a:ext cx="1085850" cy="1085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95548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524000" y="1295400"/>
            <a:ext cx="5234463" cy="4381500"/>
            <a:chOff x="1524000" y="1295400"/>
            <a:chExt cx="5234463" cy="4381500"/>
          </a:xfrm>
        </p:grpSpPr>
        <p:pic>
          <p:nvPicPr>
            <p:cNvPr id="2052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000" y="1295400"/>
              <a:ext cx="2505075" cy="25050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122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777909">
              <a:off x="4029075" y="3655487"/>
              <a:ext cx="962025" cy="9620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147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15438" y="4267200"/>
              <a:ext cx="1343025" cy="1409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6" name="TextBox 5"/>
          <p:cNvSpPr txBox="1"/>
          <p:nvPr/>
        </p:nvSpPr>
        <p:spPr>
          <a:xfrm>
            <a:off x="1290637" y="277594"/>
            <a:ext cx="33813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Sample Direction</a:t>
            </a:r>
            <a:endParaRPr lang="en-US" sz="3600" dirty="0"/>
          </a:p>
        </p:txBody>
      </p:sp>
      <p:sp>
        <p:nvSpPr>
          <p:cNvPr id="2" name="TextBox 1"/>
          <p:cNvSpPr txBox="1"/>
          <p:nvPr/>
        </p:nvSpPr>
        <p:spPr>
          <a:xfrm>
            <a:off x="4191000" y="3291216"/>
            <a:ext cx="12244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Delay</a:t>
            </a:r>
            <a:endParaRPr lang="en-US" sz="3600" dirty="0"/>
          </a:p>
        </p:txBody>
      </p:sp>
      <p:sp>
        <p:nvSpPr>
          <p:cNvPr id="7" name="TextBox 6"/>
          <p:cNvSpPr txBox="1"/>
          <p:nvPr/>
        </p:nvSpPr>
        <p:spPr>
          <a:xfrm>
            <a:off x="5867400" y="6019800"/>
            <a:ext cx="27452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Test Direction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650884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1066800"/>
            <a:ext cx="4114800" cy="2562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1524000" y="482025"/>
            <a:ext cx="19741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Category 1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830183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1066800"/>
            <a:ext cx="4114800" cy="2562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524000" y="482025"/>
            <a:ext cx="19741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Category 1</a:t>
            </a:r>
            <a:endParaRPr lang="en-US" sz="3200" dirty="0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1828800" y="2286000"/>
            <a:ext cx="5105400" cy="2362200"/>
          </a:xfrm>
          <a:prstGeom prst="line">
            <a:avLst/>
          </a:prstGeom>
          <a:ln>
            <a:solidFill>
              <a:srgbClr val="00B050"/>
            </a:solidFill>
            <a:prstDash val="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3162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24000" y="482025"/>
            <a:ext cx="19741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Category 1</a:t>
            </a:r>
            <a:endParaRPr lang="en-US" sz="3200" dirty="0"/>
          </a:p>
        </p:txBody>
      </p:sp>
      <p:grpSp>
        <p:nvGrpSpPr>
          <p:cNvPr id="3" name="Group 2"/>
          <p:cNvGrpSpPr/>
          <p:nvPr/>
        </p:nvGrpSpPr>
        <p:grpSpPr>
          <a:xfrm>
            <a:off x="1752600" y="1066800"/>
            <a:ext cx="5181600" cy="5000625"/>
            <a:chOff x="1752600" y="1066800"/>
            <a:chExt cx="5181600" cy="5000625"/>
          </a:xfrm>
        </p:grpSpPr>
        <p:pic>
          <p:nvPicPr>
            <p:cNvPr id="7171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2590801" y="3505200"/>
              <a:ext cx="4114800" cy="2562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170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52600" y="1066800"/>
              <a:ext cx="4114800" cy="2562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5" name="Straight Connector 4"/>
            <p:cNvCxnSpPr/>
            <p:nvPr/>
          </p:nvCxnSpPr>
          <p:spPr>
            <a:xfrm flipV="1">
              <a:off x="1828800" y="2286000"/>
              <a:ext cx="5105400" cy="2362200"/>
            </a:xfrm>
            <a:prstGeom prst="line">
              <a:avLst/>
            </a:prstGeom>
            <a:ln>
              <a:solidFill>
                <a:srgbClr val="00B050"/>
              </a:solidFill>
              <a:prstDash val="dash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6" name="TextBox 5"/>
          <p:cNvSpPr txBox="1"/>
          <p:nvPr/>
        </p:nvSpPr>
        <p:spPr>
          <a:xfrm>
            <a:off x="6096000" y="5775038"/>
            <a:ext cx="19741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Category 2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039063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2743200" y="609600"/>
            <a:ext cx="0" cy="59436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533400" y="1981200"/>
            <a:ext cx="81534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533400" y="4267200"/>
            <a:ext cx="81534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3200400" y="838200"/>
            <a:ext cx="198511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 smtClean="0"/>
              <a:t>Humans</a:t>
            </a:r>
            <a:endParaRPr lang="en-US" sz="4200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5638800" y="609600"/>
            <a:ext cx="0" cy="59436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9" name="Group 8"/>
          <p:cNvGrpSpPr/>
          <p:nvPr/>
        </p:nvGrpSpPr>
        <p:grpSpPr>
          <a:xfrm>
            <a:off x="787327" y="4800600"/>
            <a:ext cx="1549545" cy="1495425"/>
            <a:chOff x="1752600" y="1066800"/>
            <a:chExt cx="5181600" cy="5000625"/>
          </a:xfrm>
        </p:grpSpPr>
        <p:pic>
          <p:nvPicPr>
            <p:cNvPr id="11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2590801" y="3505200"/>
              <a:ext cx="4114800" cy="2562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4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52600" y="1066800"/>
              <a:ext cx="4114800" cy="2562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15" name="Straight Connector 14"/>
            <p:cNvCxnSpPr/>
            <p:nvPr/>
          </p:nvCxnSpPr>
          <p:spPr>
            <a:xfrm flipV="1">
              <a:off x="1828800" y="2286000"/>
              <a:ext cx="5105400" cy="2362200"/>
            </a:xfrm>
            <a:prstGeom prst="line">
              <a:avLst/>
            </a:prstGeom>
            <a:ln>
              <a:solidFill>
                <a:srgbClr val="00B050"/>
              </a:solidFill>
              <a:prstDash val="dash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533400" y="2545287"/>
            <a:ext cx="1803472" cy="1378769"/>
            <a:chOff x="1524000" y="1295400"/>
            <a:chExt cx="4198678" cy="3209924"/>
          </a:xfrm>
        </p:grpSpPr>
        <p:pic>
          <p:nvPicPr>
            <p:cNvPr id="17" name="Picture 4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000" y="1295400"/>
              <a:ext cx="2505075" cy="25050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9" name="Picture 3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9653" y="3095624"/>
              <a:ext cx="1343025" cy="1409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04282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2743200" y="609600"/>
            <a:ext cx="0" cy="59436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533400" y="1981200"/>
            <a:ext cx="81534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533400" y="4267200"/>
            <a:ext cx="81534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3200400" y="838200"/>
            <a:ext cx="198511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 smtClean="0"/>
              <a:t>Humans</a:t>
            </a:r>
            <a:endParaRPr lang="en-US" sz="4200" dirty="0"/>
          </a:p>
        </p:txBody>
      </p:sp>
      <p:sp>
        <p:nvSpPr>
          <p:cNvPr id="3" name="TextBox 2"/>
          <p:cNvSpPr txBox="1"/>
          <p:nvPr/>
        </p:nvSpPr>
        <p:spPr>
          <a:xfrm>
            <a:off x="3200400" y="2819400"/>
            <a:ext cx="19866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Very Easy</a:t>
            </a:r>
            <a:endParaRPr lang="en-US" sz="3600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5638800" y="609600"/>
            <a:ext cx="0" cy="59436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1" name="Group 10"/>
          <p:cNvGrpSpPr/>
          <p:nvPr/>
        </p:nvGrpSpPr>
        <p:grpSpPr>
          <a:xfrm>
            <a:off x="787327" y="4800600"/>
            <a:ext cx="1549545" cy="1495425"/>
            <a:chOff x="1752600" y="1066800"/>
            <a:chExt cx="5181600" cy="5000625"/>
          </a:xfrm>
        </p:grpSpPr>
        <p:pic>
          <p:nvPicPr>
            <p:cNvPr id="14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2590801" y="3505200"/>
              <a:ext cx="4114800" cy="2562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5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52600" y="1066800"/>
              <a:ext cx="4114800" cy="2562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16" name="Straight Connector 15"/>
            <p:cNvCxnSpPr/>
            <p:nvPr/>
          </p:nvCxnSpPr>
          <p:spPr>
            <a:xfrm flipV="1">
              <a:off x="1828800" y="2286000"/>
              <a:ext cx="5105400" cy="2362200"/>
            </a:xfrm>
            <a:prstGeom prst="line">
              <a:avLst/>
            </a:prstGeom>
            <a:ln>
              <a:solidFill>
                <a:srgbClr val="00B050"/>
              </a:solidFill>
              <a:prstDash val="dash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533400" y="2545287"/>
            <a:ext cx="1803472" cy="1378769"/>
            <a:chOff x="1524000" y="1295400"/>
            <a:chExt cx="4198678" cy="3209924"/>
          </a:xfrm>
        </p:grpSpPr>
        <p:pic>
          <p:nvPicPr>
            <p:cNvPr id="18" name="Picture 4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000" y="1295400"/>
              <a:ext cx="2505075" cy="25050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9" name="Picture 3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9653" y="3095624"/>
              <a:ext cx="1343025" cy="1409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091814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2743200" y="609600"/>
            <a:ext cx="0" cy="59436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533400" y="1981200"/>
            <a:ext cx="81534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533400" y="4267200"/>
            <a:ext cx="81534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3200400" y="838200"/>
            <a:ext cx="198511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 smtClean="0"/>
              <a:t>Humans</a:t>
            </a:r>
            <a:endParaRPr lang="en-US" sz="4200" dirty="0"/>
          </a:p>
        </p:txBody>
      </p:sp>
      <p:sp>
        <p:nvSpPr>
          <p:cNvPr id="3" name="TextBox 2"/>
          <p:cNvSpPr txBox="1"/>
          <p:nvPr/>
        </p:nvSpPr>
        <p:spPr>
          <a:xfrm>
            <a:off x="3200400" y="2819400"/>
            <a:ext cx="19866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Very Easy</a:t>
            </a:r>
            <a:endParaRPr lang="en-US" sz="3600" dirty="0"/>
          </a:p>
        </p:txBody>
      </p:sp>
      <p:sp>
        <p:nvSpPr>
          <p:cNvPr id="9" name="TextBox 8"/>
          <p:cNvSpPr txBox="1"/>
          <p:nvPr/>
        </p:nvSpPr>
        <p:spPr>
          <a:xfrm>
            <a:off x="3505200" y="5105400"/>
            <a:ext cx="10969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/>
              <a:t>Hard</a:t>
            </a:r>
            <a:endParaRPr lang="en-US" sz="3600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5638800" y="609600"/>
            <a:ext cx="0" cy="59436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1" name="Group 10"/>
          <p:cNvGrpSpPr/>
          <p:nvPr/>
        </p:nvGrpSpPr>
        <p:grpSpPr>
          <a:xfrm>
            <a:off x="787327" y="4800600"/>
            <a:ext cx="1549545" cy="1495425"/>
            <a:chOff x="1752600" y="1066800"/>
            <a:chExt cx="5181600" cy="5000625"/>
          </a:xfrm>
        </p:grpSpPr>
        <p:pic>
          <p:nvPicPr>
            <p:cNvPr id="14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2590801" y="3505200"/>
              <a:ext cx="4114800" cy="2562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5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52600" y="1066800"/>
              <a:ext cx="4114800" cy="2562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16" name="Straight Connector 15"/>
            <p:cNvCxnSpPr/>
            <p:nvPr/>
          </p:nvCxnSpPr>
          <p:spPr>
            <a:xfrm flipV="1">
              <a:off x="1828800" y="2286000"/>
              <a:ext cx="5105400" cy="2362200"/>
            </a:xfrm>
            <a:prstGeom prst="line">
              <a:avLst/>
            </a:prstGeom>
            <a:ln>
              <a:solidFill>
                <a:srgbClr val="00B050"/>
              </a:solidFill>
              <a:prstDash val="dash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533400" y="2545287"/>
            <a:ext cx="1803472" cy="1378769"/>
            <a:chOff x="1524000" y="1295400"/>
            <a:chExt cx="4198678" cy="3209924"/>
          </a:xfrm>
        </p:grpSpPr>
        <p:pic>
          <p:nvPicPr>
            <p:cNvPr id="18" name="Picture 4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000" y="1295400"/>
              <a:ext cx="2505075" cy="25050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9" name="Picture 3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9653" y="3095624"/>
              <a:ext cx="1343025" cy="1409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723769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362200" y="2590800"/>
            <a:ext cx="35700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Add pictures of 5.15 game… for fun!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867400" y="5943600"/>
            <a:ext cx="3048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dirty="0" smtClean="0">
                <a:latin typeface="Helvetica" pitchFamily="34" charset="0"/>
                <a:cs typeface="Helvetica" pitchFamily="34" charset="0"/>
              </a:rPr>
              <a:t>#five15game</a:t>
            </a:r>
          </a:p>
        </p:txBody>
      </p:sp>
    </p:spTree>
    <p:extLst>
      <p:ext uri="{BB962C8B-B14F-4D97-AF65-F5344CB8AC3E}">
        <p14:creationId xmlns:p14="http://schemas.microsoft.com/office/powerpoint/2010/main" val="2127621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2743200" y="609600"/>
            <a:ext cx="0" cy="59436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533400" y="1981200"/>
            <a:ext cx="81534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533400" y="4267200"/>
            <a:ext cx="81534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3200400" y="838200"/>
            <a:ext cx="198511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 smtClean="0"/>
              <a:t>Humans</a:t>
            </a:r>
            <a:endParaRPr lang="en-US" sz="4200" dirty="0"/>
          </a:p>
        </p:txBody>
      </p:sp>
      <p:sp>
        <p:nvSpPr>
          <p:cNvPr id="3" name="TextBox 2"/>
          <p:cNvSpPr txBox="1"/>
          <p:nvPr/>
        </p:nvSpPr>
        <p:spPr>
          <a:xfrm>
            <a:off x="3200400" y="2819400"/>
            <a:ext cx="19866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Very Easy</a:t>
            </a:r>
            <a:endParaRPr lang="en-US" sz="3600" dirty="0"/>
          </a:p>
        </p:txBody>
      </p:sp>
      <p:sp>
        <p:nvSpPr>
          <p:cNvPr id="9" name="TextBox 8"/>
          <p:cNvSpPr txBox="1"/>
          <p:nvPr/>
        </p:nvSpPr>
        <p:spPr>
          <a:xfrm>
            <a:off x="3505200" y="5105400"/>
            <a:ext cx="10969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/>
              <a:t>Hard</a:t>
            </a:r>
            <a:endParaRPr lang="en-US" sz="3600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5638800" y="609600"/>
            <a:ext cx="0" cy="59436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1" name="Group 10"/>
          <p:cNvGrpSpPr/>
          <p:nvPr/>
        </p:nvGrpSpPr>
        <p:grpSpPr>
          <a:xfrm>
            <a:off x="787327" y="4800600"/>
            <a:ext cx="1549545" cy="1495425"/>
            <a:chOff x="1752600" y="1066800"/>
            <a:chExt cx="5181600" cy="5000625"/>
          </a:xfrm>
        </p:grpSpPr>
        <p:pic>
          <p:nvPicPr>
            <p:cNvPr id="14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2590801" y="3505200"/>
              <a:ext cx="4114800" cy="2562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5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52600" y="1066800"/>
              <a:ext cx="4114800" cy="2562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16" name="Straight Connector 15"/>
            <p:cNvCxnSpPr/>
            <p:nvPr/>
          </p:nvCxnSpPr>
          <p:spPr>
            <a:xfrm flipV="1">
              <a:off x="1828800" y="2286000"/>
              <a:ext cx="5105400" cy="2362200"/>
            </a:xfrm>
            <a:prstGeom prst="line">
              <a:avLst/>
            </a:prstGeom>
            <a:ln>
              <a:solidFill>
                <a:srgbClr val="00B050"/>
              </a:solidFill>
              <a:prstDash val="dash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533400" y="2545287"/>
            <a:ext cx="1803472" cy="1378769"/>
            <a:chOff x="1524000" y="1295400"/>
            <a:chExt cx="4198678" cy="3209924"/>
          </a:xfrm>
        </p:grpSpPr>
        <p:pic>
          <p:nvPicPr>
            <p:cNvPr id="18" name="Picture 4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000" y="1295400"/>
              <a:ext cx="2505075" cy="25050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9" name="Picture 3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9653" y="3095624"/>
              <a:ext cx="1343025" cy="1409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0" name="TextBox 19"/>
          <p:cNvSpPr txBox="1"/>
          <p:nvPr/>
        </p:nvSpPr>
        <p:spPr>
          <a:xfrm>
            <a:off x="6096000" y="838200"/>
            <a:ext cx="217946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 smtClean="0"/>
              <a:t>Monkeys</a:t>
            </a:r>
            <a:endParaRPr lang="en-US" sz="4200" dirty="0"/>
          </a:p>
        </p:txBody>
      </p:sp>
    </p:spTree>
    <p:extLst>
      <p:ext uri="{BB962C8B-B14F-4D97-AF65-F5344CB8AC3E}">
        <p14:creationId xmlns:p14="http://schemas.microsoft.com/office/powerpoint/2010/main" val="2845347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dotlin16.mov">
            <a:hlinkHover r:id="" action="ppaction://ole?verb=0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 rot="15300000">
            <a:off x="2608094" y="1236496"/>
            <a:ext cx="4222521" cy="4222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062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77400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dotlin16.mov">
            <a:hlinkHover r:id="" action="ppaction://ole?verb=0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 rot="15437213">
            <a:off x="2608094" y="1236496"/>
            <a:ext cx="4222521" cy="4222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941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4754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dotlin16.mov">
            <a:hlinkHover r:id="" action="ppaction://ole?verb=0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 rot="15300000">
            <a:off x="2608094" y="1236496"/>
            <a:ext cx="4222521" cy="4222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218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4754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dotlin16.mov">
            <a:hlinkHover r:id="" action="ppaction://ole?verb=0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 rot="16695094">
            <a:off x="2608094" y="1236496"/>
            <a:ext cx="4222521" cy="4222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941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4754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dotlin16.mov">
            <a:hlinkHover r:id="" action="ppaction://ole?verb=0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 rot="15300000">
            <a:off x="2608094" y="1236496"/>
            <a:ext cx="4222521" cy="422251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905000" y="990600"/>
            <a:ext cx="6324600" cy="457200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Arrow Connector 2"/>
          <p:cNvCxnSpPr/>
          <p:nvPr/>
        </p:nvCxnSpPr>
        <p:spPr>
          <a:xfrm flipH="1" flipV="1">
            <a:off x="3886200" y="304800"/>
            <a:ext cx="833154" cy="29718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2354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905500" y="4875074"/>
            <a:ext cx="3048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dirty="0">
                <a:latin typeface="Helvetica" pitchFamily="34" charset="0"/>
                <a:cs typeface="Helvetica" pitchFamily="34" charset="0"/>
              </a:rPr>
              <a:t>Dan </a:t>
            </a:r>
            <a:r>
              <a:rPr lang="en-US" sz="3600" dirty="0" smtClean="0">
                <a:latin typeface="Helvetica" pitchFamily="34" charset="0"/>
                <a:cs typeface="Helvetica" pitchFamily="34" charset="0"/>
              </a:rPr>
              <a:t>Birman</a:t>
            </a:r>
          </a:p>
          <a:p>
            <a:pPr algn="r"/>
            <a:r>
              <a:rPr lang="en-US" sz="3600" dirty="0" smtClean="0">
                <a:latin typeface="Helvetica" pitchFamily="34" charset="0"/>
                <a:cs typeface="Helvetica" pitchFamily="34" charset="0"/>
              </a:rPr>
              <a:t>2016-02-16</a:t>
            </a:r>
          </a:p>
          <a:p>
            <a:pPr algn="r"/>
            <a:r>
              <a:rPr lang="en-US" sz="3600" dirty="0" err="1" smtClean="0">
                <a:latin typeface="Helvetica" pitchFamily="34" charset="0"/>
                <a:cs typeface="Helvetica" pitchFamily="34" charset="0"/>
              </a:rPr>
              <a:t>Frisem</a:t>
            </a:r>
            <a:r>
              <a:rPr lang="en-US" sz="3600" dirty="0" smtClean="0">
                <a:latin typeface="Helvetica" pitchFamily="34" charset="0"/>
                <a:cs typeface="Helvetica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93926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742267" y="66548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4" name="dotlin16.mov">
            <a:hlinkHover r:id="" action="ppaction://ole?verb=0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 rot="15450157">
            <a:off x="2601660" y="1236355"/>
            <a:ext cx="4222521" cy="4222519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905000" y="990600"/>
            <a:ext cx="6324600" cy="457200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Arrow Connector 2"/>
          <p:cNvCxnSpPr/>
          <p:nvPr/>
        </p:nvCxnSpPr>
        <p:spPr>
          <a:xfrm flipH="1" flipV="1">
            <a:off x="4013432" y="271182"/>
            <a:ext cx="690591" cy="300474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 flipV="1">
            <a:off x="3886200" y="304800"/>
            <a:ext cx="833154" cy="29718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0427337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dotlin16.mov">
            <a:hlinkHover r:id="" action="ppaction://ole?verb=0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 rot="16384889">
            <a:off x="2709364" y="1308062"/>
            <a:ext cx="4222521" cy="4222519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 rot="1084889">
            <a:off x="2414750" y="1031771"/>
            <a:ext cx="4648200" cy="457200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4738850" y="268054"/>
            <a:ext cx="234204" cy="300854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3742267" y="66548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cxnSp>
        <p:nvCxnSpPr>
          <p:cNvPr id="12" name="Straight Arrow Connector 11"/>
          <p:cNvCxnSpPr/>
          <p:nvPr/>
        </p:nvCxnSpPr>
        <p:spPr>
          <a:xfrm flipH="1" flipV="1">
            <a:off x="4013432" y="271182"/>
            <a:ext cx="690591" cy="300474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 flipV="1">
            <a:off x="3886200" y="304800"/>
            <a:ext cx="833154" cy="29718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3023463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Arrow Connector 6"/>
          <p:cNvCxnSpPr/>
          <p:nvPr/>
        </p:nvCxnSpPr>
        <p:spPr>
          <a:xfrm flipV="1">
            <a:off x="4611618" y="1978072"/>
            <a:ext cx="234204" cy="300854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 flipV="1">
            <a:off x="3886200" y="1981200"/>
            <a:ext cx="690591" cy="300474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 flipV="1">
            <a:off x="3758968" y="2014818"/>
            <a:ext cx="833154" cy="29718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3854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742267" y="66548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4343400" y="1447800"/>
            <a:ext cx="385320" cy="4572000"/>
          </a:xfrm>
          <a:prstGeom prst="line">
            <a:avLst/>
          </a:prstGeom>
          <a:ln w="76200" cmpd="sng">
            <a:solidFill>
              <a:srgbClr val="FF0000"/>
            </a:solidFill>
            <a:prstDash val="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4611618" y="1978072"/>
            <a:ext cx="234204" cy="300854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 flipV="1">
            <a:off x="3886200" y="1981200"/>
            <a:ext cx="690591" cy="300474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 flipV="1">
            <a:off x="3758968" y="2014818"/>
            <a:ext cx="833154" cy="29718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3492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742267" y="66548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4343400" y="1447800"/>
            <a:ext cx="385320" cy="4572000"/>
          </a:xfrm>
          <a:prstGeom prst="line">
            <a:avLst/>
          </a:prstGeom>
          <a:ln w="76200" cmpd="sng">
            <a:solidFill>
              <a:srgbClr val="FF0000"/>
            </a:solidFill>
            <a:prstDash val="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4611618" y="1978072"/>
            <a:ext cx="234204" cy="300854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 flipV="1">
            <a:off x="3886200" y="1981200"/>
            <a:ext cx="690591" cy="300474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 flipV="1">
            <a:off x="3758968" y="2014818"/>
            <a:ext cx="833154" cy="29718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340443" y="2514600"/>
            <a:ext cx="215475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/>
              <a:t>Smal</a:t>
            </a:r>
            <a:r>
              <a:rPr lang="en-US" sz="3200" b="1" dirty="0" smtClean="0"/>
              <a:t>l</a:t>
            </a:r>
            <a:r>
              <a:rPr lang="en-US" sz="3200" dirty="0" smtClean="0"/>
              <a:t> Angle</a:t>
            </a:r>
          </a:p>
          <a:p>
            <a:pPr algn="ctr"/>
            <a:r>
              <a:rPr lang="en-US" sz="3200" dirty="0" smtClean="0"/>
              <a:t>Difference:</a:t>
            </a:r>
          </a:p>
          <a:p>
            <a:pPr algn="ctr"/>
            <a:r>
              <a:rPr lang="en-US" sz="3200" dirty="0" smtClean="0"/>
              <a:t>Clap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255162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742267" y="66548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4343400" y="1447800"/>
            <a:ext cx="385320" cy="4572000"/>
          </a:xfrm>
          <a:prstGeom prst="line">
            <a:avLst/>
          </a:prstGeom>
          <a:ln w="76200" cmpd="sng">
            <a:solidFill>
              <a:srgbClr val="FF0000"/>
            </a:solidFill>
            <a:prstDash val="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340443" y="2514600"/>
            <a:ext cx="215475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/>
              <a:t>Smal</a:t>
            </a:r>
            <a:r>
              <a:rPr lang="en-US" sz="3200" b="1" dirty="0" smtClean="0"/>
              <a:t>l</a:t>
            </a:r>
            <a:r>
              <a:rPr lang="en-US" sz="3200" dirty="0" smtClean="0"/>
              <a:t> Angle</a:t>
            </a:r>
          </a:p>
          <a:p>
            <a:pPr algn="ctr"/>
            <a:r>
              <a:rPr lang="en-US" sz="3200" dirty="0" smtClean="0"/>
              <a:t>Difference:</a:t>
            </a:r>
          </a:p>
          <a:p>
            <a:pPr algn="ctr"/>
            <a:r>
              <a:rPr lang="en-US" sz="3200" dirty="0" smtClean="0"/>
              <a:t>Clap</a:t>
            </a:r>
            <a:endParaRPr lang="en-US" sz="3200" dirty="0"/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4611618" y="1978072"/>
            <a:ext cx="234204" cy="300854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 flipV="1">
            <a:off x="3886200" y="1981200"/>
            <a:ext cx="690591" cy="300474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 flipV="1">
            <a:off x="3758968" y="2014818"/>
            <a:ext cx="833154" cy="29718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411514" y="2014818"/>
            <a:ext cx="212487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/>
              <a:t>Large</a:t>
            </a:r>
            <a:r>
              <a:rPr lang="en-US" sz="3200" dirty="0" smtClean="0"/>
              <a:t> </a:t>
            </a:r>
            <a:r>
              <a:rPr lang="en-US" sz="3200" dirty="0" smtClean="0"/>
              <a:t>Angle</a:t>
            </a:r>
          </a:p>
          <a:p>
            <a:pPr algn="ctr"/>
            <a:r>
              <a:rPr lang="en-US" sz="3200" dirty="0" smtClean="0"/>
              <a:t>Difference:</a:t>
            </a:r>
          </a:p>
          <a:p>
            <a:pPr algn="ctr"/>
            <a:r>
              <a:rPr lang="en-US" sz="3200" dirty="0" smtClean="0"/>
              <a:t>Don’t Clap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724448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742267" y="66548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4343400" y="1447800"/>
            <a:ext cx="385320" cy="4572000"/>
          </a:xfrm>
          <a:prstGeom prst="line">
            <a:avLst/>
          </a:prstGeom>
          <a:ln w="76200" cmpd="sng">
            <a:solidFill>
              <a:srgbClr val="FF0000"/>
            </a:solidFill>
            <a:prstDash val="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4611618" y="1978072"/>
            <a:ext cx="234204" cy="300854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 flipV="1">
            <a:off x="3886200" y="1981200"/>
            <a:ext cx="690591" cy="300474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 flipV="1">
            <a:off x="3758968" y="2014818"/>
            <a:ext cx="833154" cy="29718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 rot="1084889">
            <a:off x="2070323" y="-85087"/>
            <a:ext cx="5431762" cy="6723374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411514" y="2014818"/>
            <a:ext cx="212487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/>
              <a:t>Large</a:t>
            </a:r>
            <a:r>
              <a:rPr lang="en-US" sz="3200" dirty="0" smtClean="0"/>
              <a:t> </a:t>
            </a:r>
            <a:r>
              <a:rPr lang="en-US" sz="3200" dirty="0" smtClean="0"/>
              <a:t>Angle</a:t>
            </a:r>
          </a:p>
          <a:p>
            <a:pPr algn="ctr"/>
            <a:r>
              <a:rPr lang="en-US" sz="3200" dirty="0" smtClean="0"/>
              <a:t>Difference:</a:t>
            </a:r>
          </a:p>
          <a:p>
            <a:pPr algn="ctr"/>
            <a:r>
              <a:rPr lang="en-US" sz="3200" dirty="0" smtClean="0"/>
              <a:t>Don’t Clap</a:t>
            </a:r>
            <a:endParaRPr lang="en-US" sz="3200" dirty="0"/>
          </a:p>
        </p:txBody>
      </p:sp>
      <p:sp>
        <p:nvSpPr>
          <p:cNvPr id="2" name="TextBox 1"/>
          <p:cNvSpPr txBox="1"/>
          <p:nvPr/>
        </p:nvSpPr>
        <p:spPr>
          <a:xfrm>
            <a:off x="1340443" y="2514600"/>
            <a:ext cx="215475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/>
              <a:t>Smal</a:t>
            </a:r>
            <a:r>
              <a:rPr lang="en-US" sz="3200" b="1" dirty="0" smtClean="0"/>
              <a:t>l</a:t>
            </a:r>
            <a:r>
              <a:rPr lang="en-US" sz="3200" dirty="0" smtClean="0"/>
              <a:t> Angle</a:t>
            </a:r>
          </a:p>
          <a:p>
            <a:pPr algn="ctr"/>
            <a:r>
              <a:rPr lang="en-US" sz="3200" dirty="0" smtClean="0"/>
              <a:t>Difference:</a:t>
            </a:r>
          </a:p>
          <a:p>
            <a:pPr algn="ctr"/>
            <a:r>
              <a:rPr lang="en-US" sz="3200" dirty="0" smtClean="0"/>
              <a:t>Clap</a:t>
            </a:r>
            <a:endParaRPr lang="en-US" sz="3200" dirty="0"/>
          </a:p>
        </p:txBody>
      </p:sp>
      <p:sp>
        <p:nvSpPr>
          <p:cNvPr id="13" name="TextBox 12"/>
          <p:cNvSpPr txBox="1"/>
          <p:nvPr/>
        </p:nvSpPr>
        <p:spPr>
          <a:xfrm>
            <a:off x="3346075" y="380341"/>
            <a:ext cx="199464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/>
              <a:t>Threshold:</a:t>
            </a:r>
            <a:endParaRPr lang="en-US" sz="3200" dirty="0" smtClean="0"/>
          </a:p>
          <a:p>
            <a:pPr algn="ctr"/>
            <a:r>
              <a:rPr lang="en-US" sz="3200" dirty="0" smtClean="0"/>
              <a:t>Uncertain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909494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411277"/>
            <a:ext cx="7239000" cy="62371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1676400" y="1752600"/>
            <a:ext cx="5181600" cy="3429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-2362200" y="-152400"/>
            <a:ext cx="4038600" cy="7315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5958067" y="362458"/>
            <a:ext cx="3099207" cy="2369369"/>
            <a:chOff x="1524000" y="1295400"/>
            <a:chExt cx="4198678" cy="3209924"/>
          </a:xfrm>
        </p:grpSpPr>
        <p:pic>
          <p:nvPicPr>
            <p:cNvPr id="13" name="Picture 4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000" y="1295400"/>
              <a:ext cx="2505075" cy="25050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4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9653" y="3095624"/>
              <a:ext cx="1343025" cy="1409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952066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411277"/>
            <a:ext cx="7239000" cy="62371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1676400" y="1752600"/>
            <a:ext cx="5181600" cy="3429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-2362200" y="-152400"/>
            <a:ext cx="4038600" cy="7315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Arrow Connector 2"/>
          <p:cNvCxnSpPr/>
          <p:nvPr/>
        </p:nvCxnSpPr>
        <p:spPr>
          <a:xfrm flipH="1" flipV="1">
            <a:off x="2514600" y="914400"/>
            <a:ext cx="609600" cy="29718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3124200" y="1524000"/>
            <a:ext cx="1752600" cy="23622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Arc 11"/>
          <p:cNvSpPr/>
          <p:nvPr/>
        </p:nvSpPr>
        <p:spPr>
          <a:xfrm rot="19525564">
            <a:off x="2279110" y="1508262"/>
            <a:ext cx="2362200" cy="2590800"/>
          </a:xfrm>
          <a:prstGeom prst="arc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5958067" y="362458"/>
            <a:ext cx="3099207" cy="2369369"/>
            <a:chOff x="1524000" y="1295400"/>
            <a:chExt cx="4198678" cy="3209924"/>
          </a:xfrm>
        </p:grpSpPr>
        <p:pic>
          <p:nvPicPr>
            <p:cNvPr id="11" name="Picture 4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000" y="1295400"/>
              <a:ext cx="2505075" cy="25050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3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9653" y="3095624"/>
              <a:ext cx="1343025" cy="1409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469467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411277"/>
            <a:ext cx="7239000" cy="62371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1676400" y="1752600"/>
            <a:ext cx="5181600" cy="3429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-381000" y="2057400"/>
            <a:ext cx="1600200" cy="5105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52400" y="685800"/>
            <a:ext cx="914400" cy="1295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 rot="16200000">
            <a:off x="-958881" y="3397280"/>
            <a:ext cx="34462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Helvetica"/>
                <a:cs typeface="Helvetica"/>
              </a:rPr>
              <a:t>% of “Different” Choices</a:t>
            </a:r>
            <a:endParaRPr lang="en-US" sz="2400" dirty="0">
              <a:latin typeface="Helvetica"/>
              <a:cs typeface="Helvetica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5958067" y="362458"/>
            <a:ext cx="3099207" cy="2369369"/>
            <a:chOff x="1524000" y="1295400"/>
            <a:chExt cx="4198678" cy="3209924"/>
          </a:xfrm>
        </p:grpSpPr>
        <p:pic>
          <p:nvPicPr>
            <p:cNvPr id="9" name="Picture 4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000" y="1295400"/>
              <a:ext cx="2505075" cy="25050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2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9653" y="3095624"/>
              <a:ext cx="1343025" cy="1409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3301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905500" y="4875074"/>
            <a:ext cx="3048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dirty="0">
                <a:latin typeface="Helvetica" pitchFamily="34" charset="0"/>
                <a:cs typeface="Helvetica" pitchFamily="34" charset="0"/>
              </a:rPr>
              <a:t>Dan </a:t>
            </a:r>
            <a:r>
              <a:rPr lang="en-US" sz="3600" dirty="0" smtClean="0">
                <a:latin typeface="Helvetica" pitchFamily="34" charset="0"/>
                <a:cs typeface="Helvetica" pitchFamily="34" charset="0"/>
              </a:rPr>
              <a:t>Birman</a:t>
            </a:r>
          </a:p>
          <a:p>
            <a:pPr algn="r"/>
            <a:r>
              <a:rPr lang="en-US" sz="3600" dirty="0" smtClean="0">
                <a:latin typeface="Helvetica" pitchFamily="34" charset="0"/>
                <a:cs typeface="Helvetica" pitchFamily="34" charset="0"/>
              </a:rPr>
              <a:t>2016-02-16</a:t>
            </a:r>
          </a:p>
          <a:p>
            <a:pPr algn="r"/>
            <a:r>
              <a:rPr lang="en-US" sz="3600" dirty="0" err="1" smtClean="0">
                <a:latin typeface="Helvetica" pitchFamily="34" charset="0"/>
                <a:cs typeface="Helvetica" pitchFamily="34" charset="0"/>
              </a:rPr>
              <a:t>Frisem</a:t>
            </a:r>
            <a:r>
              <a:rPr lang="en-US" sz="3600" dirty="0" smtClean="0">
                <a:latin typeface="Helvetica" pitchFamily="34" charset="0"/>
                <a:cs typeface="Helvetica" pitchFamily="34" charset="0"/>
              </a:rPr>
              <a:t>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62000" y="914400"/>
            <a:ext cx="756792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Using monkeys as models for humans…</a:t>
            </a:r>
          </a:p>
          <a:p>
            <a:endParaRPr lang="en-US" sz="3600" dirty="0" smtClean="0"/>
          </a:p>
        </p:txBody>
      </p:sp>
    </p:spTree>
    <p:extLst>
      <p:ext uri="{BB962C8B-B14F-4D97-AF65-F5344CB8AC3E}">
        <p14:creationId xmlns:p14="http://schemas.microsoft.com/office/powerpoint/2010/main" val="1353159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411277"/>
            <a:ext cx="7239000" cy="62371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-381000" y="2057400"/>
            <a:ext cx="1600200" cy="5105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52400" y="685800"/>
            <a:ext cx="914400" cy="1295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 rot="16200000">
            <a:off x="-958881" y="3397280"/>
            <a:ext cx="34462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Helvetica"/>
                <a:cs typeface="Helvetica"/>
              </a:rPr>
              <a:t>% of “Different” Choices</a:t>
            </a:r>
            <a:endParaRPr lang="en-US" sz="2400" dirty="0">
              <a:latin typeface="Helvetica"/>
              <a:cs typeface="Helvetica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5958067" y="362458"/>
            <a:ext cx="3099207" cy="2369369"/>
            <a:chOff x="1524000" y="1295400"/>
            <a:chExt cx="4198678" cy="3209924"/>
          </a:xfrm>
        </p:grpSpPr>
        <p:pic>
          <p:nvPicPr>
            <p:cNvPr id="10" name="Picture 4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000" y="1295400"/>
              <a:ext cx="2505075" cy="25050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9653" y="3095624"/>
              <a:ext cx="1343025" cy="1409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3" name="Rectangle 12"/>
          <p:cNvSpPr/>
          <p:nvPr/>
        </p:nvSpPr>
        <p:spPr>
          <a:xfrm>
            <a:off x="4114800" y="4800600"/>
            <a:ext cx="34290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4953000" y="4472485"/>
            <a:ext cx="34290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372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411277"/>
            <a:ext cx="7239000" cy="62371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-381000" y="2057400"/>
            <a:ext cx="1600200" cy="5105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52400" y="685800"/>
            <a:ext cx="914400" cy="1295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 rot="16200000">
            <a:off x="-958881" y="3397280"/>
            <a:ext cx="34462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Helvetica"/>
                <a:cs typeface="Helvetica"/>
              </a:rPr>
              <a:t>% of “Different” Choices</a:t>
            </a:r>
            <a:endParaRPr lang="en-US" sz="2400" dirty="0">
              <a:latin typeface="Helvetica"/>
              <a:cs typeface="Helvetica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5958067" y="362458"/>
            <a:ext cx="3099207" cy="2369369"/>
            <a:chOff x="1524000" y="1295400"/>
            <a:chExt cx="4198678" cy="3209924"/>
          </a:xfrm>
        </p:grpSpPr>
        <p:pic>
          <p:nvPicPr>
            <p:cNvPr id="10" name="Picture 4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000" y="1295400"/>
              <a:ext cx="2505075" cy="25050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9653" y="3095624"/>
              <a:ext cx="1343025" cy="1409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819344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590800" y="1371600"/>
            <a:ext cx="20574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219200" y="4114800"/>
            <a:ext cx="40386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44598"/>
            <a:ext cx="7391400" cy="67472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6"/>
          <p:cNvSpPr/>
          <p:nvPr/>
        </p:nvSpPr>
        <p:spPr>
          <a:xfrm>
            <a:off x="25400" y="-76200"/>
            <a:ext cx="2362200" cy="1066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191000" y="1143000"/>
            <a:ext cx="2667000" cy="1066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181600" y="5181600"/>
            <a:ext cx="3077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Human Performance (75 trials)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685800" y="2057400"/>
            <a:ext cx="838200" cy="304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5958067" y="362458"/>
            <a:ext cx="3099207" cy="2369369"/>
            <a:chOff x="1524000" y="1295400"/>
            <a:chExt cx="4198678" cy="3209924"/>
          </a:xfrm>
        </p:grpSpPr>
        <p:pic>
          <p:nvPicPr>
            <p:cNvPr id="13" name="Picture 4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000" y="1295400"/>
              <a:ext cx="2505075" cy="25050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4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9653" y="3095624"/>
              <a:ext cx="1343025" cy="1409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5" name="Rectangle 14"/>
          <p:cNvSpPr/>
          <p:nvPr/>
        </p:nvSpPr>
        <p:spPr>
          <a:xfrm>
            <a:off x="2286000" y="4800600"/>
            <a:ext cx="6275604" cy="762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270478" y="144598"/>
            <a:ext cx="4682522" cy="57306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2438400" y="3200400"/>
            <a:ext cx="4800600" cy="16002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430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590800" y="1371600"/>
            <a:ext cx="20574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219200" y="4114800"/>
            <a:ext cx="40386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44598"/>
            <a:ext cx="7391400" cy="67472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6"/>
          <p:cNvSpPr/>
          <p:nvPr/>
        </p:nvSpPr>
        <p:spPr>
          <a:xfrm>
            <a:off x="25400" y="-76200"/>
            <a:ext cx="2362200" cy="1066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191000" y="1143000"/>
            <a:ext cx="2667000" cy="1066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181600" y="5181600"/>
            <a:ext cx="3077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Human Performance (75 trials)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685800" y="2057400"/>
            <a:ext cx="838200" cy="304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5958067" y="362458"/>
            <a:ext cx="3099207" cy="2369369"/>
            <a:chOff x="1524000" y="1295400"/>
            <a:chExt cx="4198678" cy="3209924"/>
          </a:xfrm>
        </p:grpSpPr>
        <p:pic>
          <p:nvPicPr>
            <p:cNvPr id="13" name="Picture 4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000" y="1295400"/>
              <a:ext cx="2505075" cy="25050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4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9653" y="3095624"/>
              <a:ext cx="1343025" cy="1409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5" name="Rectangle 14"/>
          <p:cNvSpPr/>
          <p:nvPr/>
        </p:nvSpPr>
        <p:spPr>
          <a:xfrm>
            <a:off x="2286000" y="4800600"/>
            <a:ext cx="6275604" cy="762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2286000" y="144597"/>
            <a:ext cx="2507044" cy="45036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2438400" y="3200400"/>
            <a:ext cx="4800600" cy="16002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 rot="16200000">
            <a:off x="-521218" y="3185227"/>
            <a:ext cx="32522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Threshold</a:t>
            </a:r>
          </a:p>
          <a:p>
            <a:pPr algn="ctr"/>
            <a:r>
              <a:rPr lang="en-US" b="1" dirty="0" smtClean="0"/>
              <a:t>(Switch from Clap to Don’t Clap)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819257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590800" y="1371600"/>
            <a:ext cx="20574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219200" y="4114800"/>
            <a:ext cx="40386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44598"/>
            <a:ext cx="7391400" cy="67472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6"/>
          <p:cNvSpPr/>
          <p:nvPr/>
        </p:nvSpPr>
        <p:spPr>
          <a:xfrm>
            <a:off x="25400" y="-76200"/>
            <a:ext cx="2362200" cy="1066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191000" y="1143000"/>
            <a:ext cx="2667000" cy="1066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181600" y="5181600"/>
            <a:ext cx="3077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Human Performance (75 trials)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685800" y="2057400"/>
            <a:ext cx="838200" cy="304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5958067" y="362458"/>
            <a:ext cx="3099207" cy="2369369"/>
            <a:chOff x="1524000" y="1295400"/>
            <a:chExt cx="4198678" cy="3209924"/>
          </a:xfrm>
        </p:grpSpPr>
        <p:pic>
          <p:nvPicPr>
            <p:cNvPr id="13" name="Picture 4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000" y="1295400"/>
              <a:ext cx="2505075" cy="25050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4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9653" y="3095624"/>
              <a:ext cx="1343025" cy="1409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5" name="Rectangle 14"/>
          <p:cNvSpPr/>
          <p:nvPr/>
        </p:nvSpPr>
        <p:spPr>
          <a:xfrm>
            <a:off x="2286000" y="4800600"/>
            <a:ext cx="6275604" cy="762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 rot="16200000">
            <a:off x="-521218" y="3185227"/>
            <a:ext cx="32522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Threshold</a:t>
            </a:r>
          </a:p>
          <a:p>
            <a:pPr algn="ctr"/>
            <a:r>
              <a:rPr lang="en-US" b="1" dirty="0" smtClean="0"/>
              <a:t>(Switch from Clap to Don’t Clap)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426087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590800" y="1371600"/>
            <a:ext cx="20574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219200" y="4114800"/>
            <a:ext cx="40386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44598"/>
            <a:ext cx="7391400" cy="67472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6"/>
          <p:cNvSpPr/>
          <p:nvPr/>
        </p:nvSpPr>
        <p:spPr>
          <a:xfrm>
            <a:off x="25400" y="-76200"/>
            <a:ext cx="2362200" cy="1066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191000" y="1143000"/>
            <a:ext cx="2667000" cy="1066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181600" y="5181600"/>
            <a:ext cx="3077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Human Performance (75 trials)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685800" y="2057400"/>
            <a:ext cx="838200" cy="304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5958067" y="362458"/>
            <a:ext cx="3099207" cy="2369369"/>
            <a:chOff x="1524000" y="1295400"/>
            <a:chExt cx="4198678" cy="3209924"/>
          </a:xfrm>
        </p:grpSpPr>
        <p:pic>
          <p:nvPicPr>
            <p:cNvPr id="13" name="Picture 4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000" y="1295400"/>
              <a:ext cx="2505075" cy="25050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4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9653" y="3095624"/>
              <a:ext cx="1343025" cy="1409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6" name="TextBox 15"/>
          <p:cNvSpPr txBox="1"/>
          <p:nvPr/>
        </p:nvSpPr>
        <p:spPr>
          <a:xfrm rot="16200000">
            <a:off x="-521218" y="3185227"/>
            <a:ext cx="32522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Threshold</a:t>
            </a:r>
          </a:p>
          <a:p>
            <a:pPr algn="ctr"/>
            <a:r>
              <a:rPr lang="en-US" b="1" dirty="0" smtClean="0"/>
              <a:t>(Switch from Clap to Don’t Clap)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294502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340969" y="1295400"/>
            <a:ext cx="15884769" cy="6477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4572000" y="6324600"/>
            <a:ext cx="4319588" cy="341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5pPr>
            <a:lvl6pPr marL="1536700" indent="-2159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6pPr>
            <a:lvl7pPr marL="1993900" indent="-2159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7pPr>
            <a:lvl8pPr marL="2451100" indent="-2159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8pPr>
            <a:lvl9pPr marL="2908300" indent="-2159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9pPr>
          </a:lstStyle>
          <a:p>
            <a:r>
              <a:rPr lang="en-GB" sz="1200" b="1">
                <a:latin typeface="Arial" charset="0"/>
              </a:rPr>
              <a:t>M. James Nichols, and William T. Newsome J. Neurosci. 2002;22:9530-9540</a:t>
            </a:r>
          </a:p>
        </p:txBody>
      </p:sp>
      <p:sp>
        <p:nvSpPr>
          <p:cNvPr id="7" name="Rectangle 6"/>
          <p:cNvSpPr/>
          <p:nvPr/>
        </p:nvSpPr>
        <p:spPr>
          <a:xfrm>
            <a:off x="-1330569" y="533400"/>
            <a:ext cx="4114800" cy="7315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479431" y="982133"/>
            <a:ext cx="2362200" cy="1066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dotlin16.mov">
            <a:hlinkHover r:id="" action="ppaction://ole?verb=0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 rot="15437213">
            <a:off x="1196653" y="918555"/>
            <a:ext cx="1687741" cy="1687740"/>
          </a:xfrm>
          <a:prstGeom prst="rect">
            <a:avLst/>
          </a:prstGeom>
        </p:spPr>
      </p:pic>
      <p:sp>
        <p:nvSpPr>
          <p:cNvPr id="10" name="Oval 9"/>
          <p:cNvSpPr/>
          <p:nvPr/>
        </p:nvSpPr>
        <p:spPr>
          <a:xfrm>
            <a:off x="1184031" y="2887133"/>
            <a:ext cx="1676400" cy="16764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909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2743200" y="609600"/>
            <a:ext cx="0" cy="59436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533400" y="1981200"/>
            <a:ext cx="81534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533400" y="4267200"/>
            <a:ext cx="81534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3200400" y="838200"/>
            <a:ext cx="198511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 smtClean="0"/>
              <a:t>Humans</a:t>
            </a:r>
            <a:endParaRPr lang="en-US" sz="4200" dirty="0"/>
          </a:p>
        </p:txBody>
      </p:sp>
      <p:sp>
        <p:nvSpPr>
          <p:cNvPr id="3" name="TextBox 2"/>
          <p:cNvSpPr txBox="1"/>
          <p:nvPr/>
        </p:nvSpPr>
        <p:spPr>
          <a:xfrm>
            <a:off x="3200400" y="2819400"/>
            <a:ext cx="19866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Very Easy</a:t>
            </a:r>
            <a:endParaRPr lang="en-US" sz="3600" dirty="0"/>
          </a:p>
        </p:txBody>
      </p:sp>
      <p:sp>
        <p:nvSpPr>
          <p:cNvPr id="9" name="TextBox 8"/>
          <p:cNvSpPr txBox="1"/>
          <p:nvPr/>
        </p:nvSpPr>
        <p:spPr>
          <a:xfrm>
            <a:off x="3505200" y="5105400"/>
            <a:ext cx="10969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/>
              <a:t>Hard</a:t>
            </a:r>
            <a:endParaRPr lang="en-US" sz="3600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5638800" y="609600"/>
            <a:ext cx="0" cy="59436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1" name="Group 10"/>
          <p:cNvGrpSpPr/>
          <p:nvPr/>
        </p:nvGrpSpPr>
        <p:grpSpPr>
          <a:xfrm>
            <a:off x="787327" y="4800600"/>
            <a:ext cx="1549545" cy="1495425"/>
            <a:chOff x="1752600" y="1066800"/>
            <a:chExt cx="5181600" cy="5000625"/>
          </a:xfrm>
        </p:grpSpPr>
        <p:pic>
          <p:nvPicPr>
            <p:cNvPr id="14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2590801" y="3505200"/>
              <a:ext cx="4114800" cy="2562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5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52600" y="1066800"/>
              <a:ext cx="4114800" cy="2562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16" name="Straight Connector 15"/>
            <p:cNvCxnSpPr/>
            <p:nvPr/>
          </p:nvCxnSpPr>
          <p:spPr>
            <a:xfrm flipV="1">
              <a:off x="1828800" y="2286000"/>
              <a:ext cx="5105400" cy="2362200"/>
            </a:xfrm>
            <a:prstGeom prst="line">
              <a:avLst/>
            </a:prstGeom>
            <a:ln>
              <a:solidFill>
                <a:srgbClr val="00B050"/>
              </a:solidFill>
              <a:prstDash val="dash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533400" y="2545287"/>
            <a:ext cx="1803472" cy="1378769"/>
            <a:chOff x="1524000" y="1295400"/>
            <a:chExt cx="4198678" cy="3209924"/>
          </a:xfrm>
        </p:grpSpPr>
        <p:pic>
          <p:nvPicPr>
            <p:cNvPr id="18" name="Picture 4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000" y="1295400"/>
              <a:ext cx="2505075" cy="25050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9" name="Picture 3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9653" y="3095624"/>
              <a:ext cx="1343025" cy="1409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0" name="TextBox 19"/>
          <p:cNvSpPr txBox="1"/>
          <p:nvPr/>
        </p:nvSpPr>
        <p:spPr>
          <a:xfrm>
            <a:off x="6096000" y="838200"/>
            <a:ext cx="217946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 smtClean="0"/>
              <a:t>Monkeys</a:t>
            </a:r>
            <a:endParaRPr lang="en-US" sz="4200" dirty="0"/>
          </a:p>
        </p:txBody>
      </p:sp>
      <p:sp>
        <p:nvSpPr>
          <p:cNvPr id="21" name="TextBox 20"/>
          <p:cNvSpPr txBox="1"/>
          <p:nvPr/>
        </p:nvSpPr>
        <p:spPr>
          <a:xfrm>
            <a:off x="6324600" y="2362200"/>
            <a:ext cx="164585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/>
              <a:t>Very</a:t>
            </a:r>
          </a:p>
          <a:p>
            <a:pPr algn="ctr"/>
            <a:r>
              <a:rPr lang="en-US" sz="3600" dirty="0" smtClean="0"/>
              <a:t>Difficult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726985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762000" y="1299334"/>
            <a:ext cx="3657600" cy="5087180"/>
            <a:chOff x="4800600" y="369887"/>
            <a:chExt cx="2290763" cy="3186113"/>
          </a:xfrm>
        </p:grpSpPr>
        <p:grpSp>
          <p:nvGrpSpPr>
            <p:cNvPr id="17" name="Group 16"/>
            <p:cNvGrpSpPr>
              <a:grpSpLocks/>
            </p:cNvGrpSpPr>
            <p:nvPr/>
          </p:nvGrpSpPr>
          <p:grpSpPr bwMode="auto">
            <a:xfrm flipH="1">
              <a:off x="4800600" y="1676400"/>
              <a:ext cx="2290763" cy="1879600"/>
              <a:chOff x="0" y="0"/>
              <a:chExt cx="1442" cy="1184"/>
            </a:xfrm>
          </p:grpSpPr>
          <p:pic>
            <p:nvPicPr>
              <p:cNvPr id="24" name="Picture 23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1442" cy="11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5" name="Freeform 24"/>
              <p:cNvSpPr>
                <a:spLocks/>
              </p:cNvSpPr>
              <p:nvPr/>
            </p:nvSpPr>
            <p:spPr bwMode="auto">
              <a:xfrm>
                <a:off x="626" y="41"/>
                <a:ext cx="384" cy="272"/>
              </a:xfrm>
              <a:custGeom>
                <a:avLst/>
                <a:gdLst>
                  <a:gd name="T0" fmla="*/ 75 w 21600"/>
                  <a:gd name="T1" fmla="*/ 0 h 21100"/>
                  <a:gd name="T2" fmla="*/ 221 w 21600"/>
                  <a:gd name="T3" fmla="*/ 0 h 21100"/>
                  <a:gd name="T4" fmla="*/ 384 w 21600"/>
                  <a:gd name="T5" fmla="*/ 24 h 21100"/>
                  <a:gd name="T6" fmla="*/ 352 w 21600"/>
                  <a:gd name="T7" fmla="*/ 82 h 21100"/>
                  <a:gd name="T8" fmla="*/ 301 w 21600"/>
                  <a:gd name="T9" fmla="*/ 162 h 21100"/>
                  <a:gd name="T10" fmla="*/ 262 w 21600"/>
                  <a:gd name="T11" fmla="*/ 215 h 21100"/>
                  <a:gd name="T12" fmla="*/ 164 w 21600"/>
                  <a:gd name="T13" fmla="*/ 271 h 21100"/>
                  <a:gd name="T14" fmla="*/ 66 w 21600"/>
                  <a:gd name="T15" fmla="*/ 230 h 21100"/>
                  <a:gd name="T16" fmla="*/ 0 w 21600"/>
                  <a:gd name="T17" fmla="*/ 134 h 21100"/>
                  <a:gd name="T18" fmla="*/ 0 w 21600"/>
                  <a:gd name="T19" fmla="*/ 40 h 21100"/>
                  <a:gd name="T20" fmla="*/ 75 w 21600"/>
                  <a:gd name="T21" fmla="*/ 0 h 21100"/>
                  <a:gd name="T22" fmla="*/ 75 w 21600"/>
                  <a:gd name="T23" fmla="*/ 0 h 21100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21600" h="21100">
                    <a:moveTo>
                      <a:pt x="4214" y="0"/>
                    </a:moveTo>
                    <a:lnTo>
                      <a:pt x="12452" y="0"/>
                    </a:lnTo>
                    <a:lnTo>
                      <a:pt x="21600" y="1862"/>
                    </a:lnTo>
                    <a:lnTo>
                      <a:pt x="19778" y="6361"/>
                    </a:lnTo>
                    <a:lnTo>
                      <a:pt x="16920" y="12531"/>
                    </a:lnTo>
                    <a:lnTo>
                      <a:pt x="14718" y="16654"/>
                    </a:lnTo>
                    <a:cubicBezTo>
                      <a:pt x="14718" y="16654"/>
                      <a:pt x="10227" y="21600"/>
                      <a:pt x="9253" y="21058"/>
                    </a:cubicBezTo>
                    <a:cubicBezTo>
                      <a:pt x="8279" y="20517"/>
                      <a:pt x="3727" y="17879"/>
                      <a:pt x="3727" y="17879"/>
                    </a:cubicBezTo>
                    <a:lnTo>
                      <a:pt x="0" y="10412"/>
                    </a:lnTo>
                    <a:lnTo>
                      <a:pt x="0" y="3086"/>
                    </a:lnTo>
                    <a:lnTo>
                      <a:pt x="4214" y="0"/>
                    </a:lnTo>
                    <a:close/>
                    <a:moveTo>
                      <a:pt x="4214" y="0"/>
                    </a:moveTo>
                  </a:path>
                </a:pathLst>
              </a:custGeom>
              <a:solidFill>
                <a:srgbClr val="FFFF33">
                  <a:alpha val="29803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8100" cap="flat">
                    <a:solidFill>
                      <a:srgbClr val="D90B00">
                        <a:alpha val="29803"/>
                      </a:srgbClr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>
                <a:defPPr>
                  <a:defRPr lang="en-US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5pPr>
                <a:lvl6pPr marL="22860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6pPr>
                <a:lvl7pPr marL="27432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7pPr>
                <a:lvl8pPr marL="32004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8pPr>
                <a:lvl9pPr marL="36576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9pPr>
              </a:lstStyle>
              <a:p>
                <a:endParaRPr lang="en-US"/>
              </a:p>
            </p:txBody>
          </p:sp>
        </p:grpSp>
        <p:grpSp>
          <p:nvGrpSpPr>
            <p:cNvPr id="18" name="Group 17"/>
            <p:cNvGrpSpPr>
              <a:grpSpLocks/>
            </p:cNvGrpSpPr>
            <p:nvPr/>
          </p:nvGrpSpPr>
          <p:grpSpPr bwMode="auto">
            <a:xfrm>
              <a:off x="5867400" y="369887"/>
              <a:ext cx="663575" cy="1558925"/>
              <a:chOff x="0" y="0"/>
              <a:chExt cx="417" cy="981"/>
            </a:xfrm>
          </p:grpSpPr>
          <p:grpSp>
            <p:nvGrpSpPr>
              <p:cNvPr id="19" name="Group 18"/>
              <p:cNvGrpSpPr>
                <a:grpSpLocks/>
              </p:cNvGrpSpPr>
              <p:nvPr/>
            </p:nvGrpSpPr>
            <p:grpSpPr bwMode="auto">
              <a:xfrm>
                <a:off x="0" y="229"/>
                <a:ext cx="352" cy="752"/>
                <a:chOff x="0" y="0"/>
                <a:chExt cx="352" cy="752"/>
              </a:xfrm>
            </p:grpSpPr>
            <p:sp>
              <p:nvSpPr>
                <p:cNvPr id="21" name="Freeform 20"/>
                <p:cNvSpPr>
                  <a:spLocks/>
                </p:cNvSpPr>
                <p:nvPr/>
              </p:nvSpPr>
              <p:spPr bwMode="auto">
                <a:xfrm>
                  <a:off x="0" y="81"/>
                  <a:ext cx="349" cy="671"/>
                </a:xfrm>
                <a:custGeom>
                  <a:avLst/>
                  <a:gdLst>
                    <a:gd name="T0" fmla="*/ 245 w 21600"/>
                    <a:gd name="T1" fmla="*/ 0 h 21600"/>
                    <a:gd name="T2" fmla="*/ 0 w 21600"/>
                    <a:gd name="T3" fmla="*/ 671 h 21600"/>
                    <a:gd name="T4" fmla="*/ 349 w 21600"/>
                    <a:gd name="T5" fmla="*/ 49 h 21600"/>
                    <a:gd name="T6" fmla="*/ 311 w 21600"/>
                    <a:gd name="T7" fmla="*/ 51 h 21600"/>
                    <a:gd name="T8" fmla="*/ 286 w 21600"/>
                    <a:gd name="T9" fmla="*/ 44 h 21600"/>
                    <a:gd name="T10" fmla="*/ 256 w 21600"/>
                    <a:gd name="T11" fmla="*/ 24 h 21600"/>
                    <a:gd name="T12" fmla="*/ 245 w 21600"/>
                    <a:gd name="T13" fmla="*/ 0 h 21600"/>
                    <a:gd name="T14" fmla="*/ 245 w 21600"/>
                    <a:gd name="T15" fmla="*/ 0 h 2160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1600" h="21600">
                      <a:moveTo>
                        <a:pt x="15180" y="0"/>
                      </a:moveTo>
                      <a:lnTo>
                        <a:pt x="0" y="21600"/>
                      </a:lnTo>
                      <a:lnTo>
                        <a:pt x="21600" y="1571"/>
                      </a:lnTo>
                      <a:lnTo>
                        <a:pt x="19229" y="1656"/>
                      </a:lnTo>
                      <a:lnTo>
                        <a:pt x="17682" y="1423"/>
                      </a:lnTo>
                      <a:lnTo>
                        <a:pt x="15839" y="779"/>
                      </a:lnTo>
                      <a:lnTo>
                        <a:pt x="15180" y="0"/>
                      </a:lnTo>
                      <a:close/>
                      <a:moveTo>
                        <a:pt x="15180" y="0"/>
                      </a:moveTo>
                    </a:path>
                  </a:pathLst>
                </a:custGeom>
                <a:solidFill>
                  <a:srgbClr val="F6FAD3"/>
                </a:solidFill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>
                  <a:defPPr>
                    <a:defRPr lang="en-US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5pPr>
                  <a:lvl6pPr marL="22860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6pPr>
                  <a:lvl7pPr marL="27432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7pPr>
                  <a:lvl8pPr marL="32004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8pPr>
                  <a:lvl9pPr marL="36576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22" name="Freeform 21"/>
                <p:cNvSpPr>
                  <a:spLocks/>
                </p:cNvSpPr>
                <p:nvPr/>
              </p:nvSpPr>
              <p:spPr bwMode="auto">
                <a:xfrm>
                  <a:off x="244" y="73"/>
                  <a:ext cx="108" cy="54"/>
                </a:xfrm>
                <a:custGeom>
                  <a:avLst/>
                  <a:gdLst>
                    <a:gd name="T0" fmla="*/ 0 w 21600"/>
                    <a:gd name="T1" fmla="*/ 5 h 21600"/>
                    <a:gd name="T2" fmla="*/ 17 w 21600"/>
                    <a:gd name="T3" fmla="*/ 0 h 21600"/>
                    <a:gd name="T4" fmla="*/ 38 w 21600"/>
                    <a:gd name="T5" fmla="*/ 0 h 21600"/>
                    <a:gd name="T6" fmla="*/ 54 w 21600"/>
                    <a:gd name="T7" fmla="*/ 2 h 21600"/>
                    <a:gd name="T8" fmla="*/ 73 w 21600"/>
                    <a:gd name="T9" fmla="*/ 14 h 21600"/>
                    <a:gd name="T10" fmla="*/ 86 w 21600"/>
                    <a:gd name="T11" fmla="*/ 26 h 21600"/>
                    <a:gd name="T12" fmla="*/ 100 w 21600"/>
                    <a:gd name="T13" fmla="*/ 38 h 21600"/>
                    <a:gd name="T14" fmla="*/ 108 w 21600"/>
                    <a:gd name="T15" fmla="*/ 54 h 2160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1600" h="21600">
                      <a:moveTo>
                        <a:pt x="0" y="1981"/>
                      </a:moveTo>
                      <a:lnTo>
                        <a:pt x="3370" y="0"/>
                      </a:lnTo>
                      <a:lnTo>
                        <a:pt x="7681" y="0"/>
                      </a:lnTo>
                      <a:lnTo>
                        <a:pt x="10837" y="659"/>
                      </a:lnTo>
                      <a:lnTo>
                        <a:pt x="14558" y="5483"/>
                      </a:lnTo>
                      <a:cubicBezTo>
                        <a:pt x="14558" y="5483"/>
                        <a:pt x="16612" y="9250"/>
                        <a:pt x="17196" y="10304"/>
                      </a:cubicBezTo>
                      <a:cubicBezTo>
                        <a:pt x="17803" y="11400"/>
                        <a:pt x="19975" y="15254"/>
                        <a:pt x="19975" y="15254"/>
                      </a:cubicBezTo>
                      <a:lnTo>
                        <a:pt x="21600" y="21600"/>
                      </a:lnTo>
                    </a:path>
                  </a:pathLst>
                </a:custGeom>
                <a:noFill/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>
                  <a:defPPr>
                    <a:defRPr lang="en-US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5pPr>
                  <a:lvl6pPr marL="22860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6pPr>
                  <a:lvl7pPr marL="27432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7pPr>
                  <a:lvl8pPr marL="32004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8pPr>
                  <a:lvl9pPr marL="36576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23" name="Line 19"/>
                <p:cNvSpPr>
                  <a:spLocks noChangeShapeType="1"/>
                </p:cNvSpPr>
                <p:nvPr/>
              </p:nvSpPr>
              <p:spPr bwMode="auto">
                <a:xfrm flipH="1">
                  <a:off x="234" y="0"/>
                  <a:ext cx="111" cy="248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lIns="0" tIns="0" rIns="0" bIns="0"/>
                <a:lstStyle>
                  <a:defPPr>
                    <a:defRPr lang="en-US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5pPr>
                  <a:lvl6pPr marL="22860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6pPr>
                  <a:lvl7pPr marL="27432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7pPr>
                  <a:lvl8pPr marL="32004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8pPr>
                  <a:lvl9pPr marL="36576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9pPr>
                </a:lstStyle>
                <a:p>
                  <a:endParaRPr lang="en-US"/>
                </a:p>
              </p:txBody>
            </p:sp>
          </p:grpSp>
          <p:sp>
            <p:nvSpPr>
              <p:cNvPr id="20" name="Line 21"/>
              <p:cNvSpPr>
                <a:spLocks noChangeShapeType="1"/>
              </p:cNvSpPr>
              <p:nvPr/>
            </p:nvSpPr>
            <p:spPr bwMode="auto">
              <a:xfrm flipH="1">
                <a:off x="343" y="0"/>
                <a:ext cx="74" cy="23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 type="stealth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>
                <a:defPPr>
                  <a:defRPr lang="en-US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5pPr>
                <a:lvl6pPr marL="22860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6pPr>
                <a:lvl7pPr marL="27432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7pPr>
                <a:lvl8pPr marL="32004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8pPr>
                <a:lvl9pPr marL="36576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9pPr>
              </a:lstStyle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33162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762000" y="1299334"/>
            <a:ext cx="3657600" cy="5087180"/>
            <a:chOff x="4800600" y="369887"/>
            <a:chExt cx="2290763" cy="3186113"/>
          </a:xfrm>
        </p:grpSpPr>
        <p:grpSp>
          <p:nvGrpSpPr>
            <p:cNvPr id="17" name="Group 16"/>
            <p:cNvGrpSpPr>
              <a:grpSpLocks/>
            </p:cNvGrpSpPr>
            <p:nvPr/>
          </p:nvGrpSpPr>
          <p:grpSpPr bwMode="auto">
            <a:xfrm flipH="1">
              <a:off x="4800600" y="1676400"/>
              <a:ext cx="2290763" cy="1879600"/>
              <a:chOff x="0" y="0"/>
              <a:chExt cx="1442" cy="1184"/>
            </a:xfrm>
          </p:grpSpPr>
          <p:pic>
            <p:nvPicPr>
              <p:cNvPr id="24" name="Picture 23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1442" cy="11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5" name="Freeform 24"/>
              <p:cNvSpPr>
                <a:spLocks/>
              </p:cNvSpPr>
              <p:nvPr/>
            </p:nvSpPr>
            <p:spPr bwMode="auto">
              <a:xfrm>
                <a:off x="626" y="41"/>
                <a:ext cx="384" cy="272"/>
              </a:xfrm>
              <a:custGeom>
                <a:avLst/>
                <a:gdLst>
                  <a:gd name="T0" fmla="*/ 75 w 21600"/>
                  <a:gd name="T1" fmla="*/ 0 h 21100"/>
                  <a:gd name="T2" fmla="*/ 221 w 21600"/>
                  <a:gd name="T3" fmla="*/ 0 h 21100"/>
                  <a:gd name="T4" fmla="*/ 384 w 21600"/>
                  <a:gd name="T5" fmla="*/ 24 h 21100"/>
                  <a:gd name="T6" fmla="*/ 352 w 21600"/>
                  <a:gd name="T7" fmla="*/ 82 h 21100"/>
                  <a:gd name="T8" fmla="*/ 301 w 21600"/>
                  <a:gd name="T9" fmla="*/ 162 h 21100"/>
                  <a:gd name="T10" fmla="*/ 262 w 21600"/>
                  <a:gd name="T11" fmla="*/ 215 h 21100"/>
                  <a:gd name="T12" fmla="*/ 164 w 21600"/>
                  <a:gd name="T13" fmla="*/ 271 h 21100"/>
                  <a:gd name="T14" fmla="*/ 66 w 21600"/>
                  <a:gd name="T15" fmla="*/ 230 h 21100"/>
                  <a:gd name="T16" fmla="*/ 0 w 21600"/>
                  <a:gd name="T17" fmla="*/ 134 h 21100"/>
                  <a:gd name="T18" fmla="*/ 0 w 21600"/>
                  <a:gd name="T19" fmla="*/ 40 h 21100"/>
                  <a:gd name="T20" fmla="*/ 75 w 21600"/>
                  <a:gd name="T21" fmla="*/ 0 h 21100"/>
                  <a:gd name="T22" fmla="*/ 75 w 21600"/>
                  <a:gd name="T23" fmla="*/ 0 h 21100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21600" h="21100">
                    <a:moveTo>
                      <a:pt x="4214" y="0"/>
                    </a:moveTo>
                    <a:lnTo>
                      <a:pt x="12452" y="0"/>
                    </a:lnTo>
                    <a:lnTo>
                      <a:pt x="21600" y="1862"/>
                    </a:lnTo>
                    <a:lnTo>
                      <a:pt x="19778" y="6361"/>
                    </a:lnTo>
                    <a:lnTo>
                      <a:pt x="16920" y="12531"/>
                    </a:lnTo>
                    <a:lnTo>
                      <a:pt x="14718" y="16654"/>
                    </a:lnTo>
                    <a:cubicBezTo>
                      <a:pt x="14718" y="16654"/>
                      <a:pt x="10227" y="21600"/>
                      <a:pt x="9253" y="21058"/>
                    </a:cubicBezTo>
                    <a:cubicBezTo>
                      <a:pt x="8279" y="20517"/>
                      <a:pt x="3727" y="17879"/>
                      <a:pt x="3727" y="17879"/>
                    </a:cubicBezTo>
                    <a:lnTo>
                      <a:pt x="0" y="10412"/>
                    </a:lnTo>
                    <a:lnTo>
                      <a:pt x="0" y="3086"/>
                    </a:lnTo>
                    <a:lnTo>
                      <a:pt x="4214" y="0"/>
                    </a:lnTo>
                    <a:close/>
                    <a:moveTo>
                      <a:pt x="4214" y="0"/>
                    </a:moveTo>
                  </a:path>
                </a:pathLst>
              </a:custGeom>
              <a:solidFill>
                <a:srgbClr val="FFFF33">
                  <a:alpha val="29803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8100" cap="flat">
                    <a:solidFill>
                      <a:srgbClr val="D90B00">
                        <a:alpha val="29803"/>
                      </a:srgbClr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>
                <a:defPPr>
                  <a:defRPr lang="en-US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5pPr>
                <a:lvl6pPr marL="22860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6pPr>
                <a:lvl7pPr marL="27432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7pPr>
                <a:lvl8pPr marL="32004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8pPr>
                <a:lvl9pPr marL="36576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9pPr>
              </a:lstStyle>
              <a:p>
                <a:endParaRPr lang="en-US"/>
              </a:p>
            </p:txBody>
          </p:sp>
        </p:grpSp>
        <p:grpSp>
          <p:nvGrpSpPr>
            <p:cNvPr id="18" name="Group 17"/>
            <p:cNvGrpSpPr>
              <a:grpSpLocks/>
            </p:cNvGrpSpPr>
            <p:nvPr/>
          </p:nvGrpSpPr>
          <p:grpSpPr bwMode="auto">
            <a:xfrm>
              <a:off x="5867400" y="369887"/>
              <a:ext cx="663575" cy="1558925"/>
              <a:chOff x="0" y="0"/>
              <a:chExt cx="417" cy="981"/>
            </a:xfrm>
          </p:grpSpPr>
          <p:grpSp>
            <p:nvGrpSpPr>
              <p:cNvPr id="19" name="Group 18"/>
              <p:cNvGrpSpPr>
                <a:grpSpLocks/>
              </p:cNvGrpSpPr>
              <p:nvPr/>
            </p:nvGrpSpPr>
            <p:grpSpPr bwMode="auto">
              <a:xfrm>
                <a:off x="0" y="229"/>
                <a:ext cx="352" cy="752"/>
                <a:chOff x="0" y="0"/>
                <a:chExt cx="352" cy="752"/>
              </a:xfrm>
            </p:grpSpPr>
            <p:sp>
              <p:nvSpPr>
                <p:cNvPr id="21" name="Freeform 20"/>
                <p:cNvSpPr>
                  <a:spLocks/>
                </p:cNvSpPr>
                <p:nvPr/>
              </p:nvSpPr>
              <p:spPr bwMode="auto">
                <a:xfrm>
                  <a:off x="0" y="81"/>
                  <a:ext cx="349" cy="671"/>
                </a:xfrm>
                <a:custGeom>
                  <a:avLst/>
                  <a:gdLst>
                    <a:gd name="T0" fmla="*/ 245 w 21600"/>
                    <a:gd name="T1" fmla="*/ 0 h 21600"/>
                    <a:gd name="T2" fmla="*/ 0 w 21600"/>
                    <a:gd name="T3" fmla="*/ 671 h 21600"/>
                    <a:gd name="T4" fmla="*/ 349 w 21600"/>
                    <a:gd name="T5" fmla="*/ 49 h 21600"/>
                    <a:gd name="T6" fmla="*/ 311 w 21600"/>
                    <a:gd name="T7" fmla="*/ 51 h 21600"/>
                    <a:gd name="T8" fmla="*/ 286 w 21600"/>
                    <a:gd name="T9" fmla="*/ 44 h 21600"/>
                    <a:gd name="T10" fmla="*/ 256 w 21600"/>
                    <a:gd name="T11" fmla="*/ 24 h 21600"/>
                    <a:gd name="T12" fmla="*/ 245 w 21600"/>
                    <a:gd name="T13" fmla="*/ 0 h 21600"/>
                    <a:gd name="T14" fmla="*/ 245 w 21600"/>
                    <a:gd name="T15" fmla="*/ 0 h 2160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1600" h="21600">
                      <a:moveTo>
                        <a:pt x="15180" y="0"/>
                      </a:moveTo>
                      <a:lnTo>
                        <a:pt x="0" y="21600"/>
                      </a:lnTo>
                      <a:lnTo>
                        <a:pt x="21600" y="1571"/>
                      </a:lnTo>
                      <a:lnTo>
                        <a:pt x="19229" y="1656"/>
                      </a:lnTo>
                      <a:lnTo>
                        <a:pt x="17682" y="1423"/>
                      </a:lnTo>
                      <a:lnTo>
                        <a:pt x="15839" y="779"/>
                      </a:lnTo>
                      <a:lnTo>
                        <a:pt x="15180" y="0"/>
                      </a:lnTo>
                      <a:close/>
                      <a:moveTo>
                        <a:pt x="15180" y="0"/>
                      </a:moveTo>
                    </a:path>
                  </a:pathLst>
                </a:custGeom>
                <a:solidFill>
                  <a:srgbClr val="F6FAD3"/>
                </a:solidFill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>
                  <a:defPPr>
                    <a:defRPr lang="en-US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5pPr>
                  <a:lvl6pPr marL="22860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6pPr>
                  <a:lvl7pPr marL="27432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7pPr>
                  <a:lvl8pPr marL="32004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8pPr>
                  <a:lvl9pPr marL="36576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22" name="Freeform 21"/>
                <p:cNvSpPr>
                  <a:spLocks/>
                </p:cNvSpPr>
                <p:nvPr/>
              </p:nvSpPr>
              <p:spPr bwMode="auto">
                <a:xfrm>
                  <a:off x="244" y="73"/>
                  <a:ext cx="108" cy="54"/>
                </a:xfrm>
                <a:custGeom>
                  <a:avLst/>
                  <a:gdLst>
                    <a:gd name="T0" fmla="*/ 0 w 21600"/>
                    <a:gd name="T1" fmla="*/ 5 h 21600"/>
                    <a:gd name="T2" fmla="*/ 17 w 21600"/>
                    <a:gd name="T3" fmla="*/ 0 h 21600"/>
                    <a:gd name="T4" fmla="*/ 38 w 21600"/>
                    <a:gd name="T5" fmla="*/ 0 h 21600"/>
                    <a:gd name="T6" fmla="*/ 54 w 21600"/>
                    <a:gd name="T7" fmla="*/ 2 h 21600"/>
                    <a:gd name="T8" fmla="*/ 73 w 21600"/>
                    <a:gd name="T9" fmla="*/ 14 h 21600"/>
                    <a:gd name="T10" fmla="*/ 86 w 21600"/>
                    <a:gd name="T11" fmla="*/ 26 h 21600"/>
                    <a:gd name="T12" fmla="*/ 100 w 21600"/>
                    <a:gd name="T13" fmla="*/ 38 h 21600"/>
                    <a:gd name="T14" fmla="*/ 108 w 21600"/>
                    <a:gd name="T15" fmla="*/ 54 h 2160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1600" h="21600">
                      <a:moveTo>
                        <a:pt x="0" y="1981"/>
                      </a:moveTo>
                      <a:lnTo>
                        <a:pt x="3370" y="0"/>
                      </a:lnTo>
                      <a:lnTo>
                        <a:pt x="7681" y="0"/>
                      </a:lnTo>
                      <a:lnTo>
                        <a:pt x="10837" y="659"/>
                      </a:lnTo>
                      <a:lnTo>
                        <a:pt x="14558" y="5483"/>
                      </a:lnTo>
                      <a:cubicBezTo>
                        <a:pt x="14558" y="5483"/>
                        <a:pt x="16612" y="9250"/>
                        <a:pt x="17196" y="10304"/>
                      </a:cubicBezTo>
                      <a:cubicBezTo>
                        <a:pt x="17803" y="11400"/>
                        <a:pt x="19975" y="15254"/>
                        <a:pt x="19975" y="15254"/>
                      </a:cubicBezTo>
                      <a:lnTo>
                        <a:pt x="21600" y="21600"/>
                      </a:lnTo>
                    </a:path>
                  </a:pathLst>
                </a:custGeom>
                <a:noFill/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>
                  <a:defPPr>
                    <a:defRPr lang="en-US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5pPr>
                  <a:lvl6pPr marL="22860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6pPr>
                  <a:lvl7pPr marL="27432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7pPr>
                  <a:lvl8pPr marL="32004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8pPr>
                  <a:lvl9pPr marL="36576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23" name="Line 19"/>
                <p:cNvSpPr>
                  <a:spLocks noChangeShapeType="1"/>
                </p:cNvSpPr>
                <p:nvPr/>
              </p:nvSpPr>
              <p:spPr bwMode="auto">
                <a:xfrm flipH="1">
                  <a:off x="234" y="0"/>
                  <a:ext cx="111" cy="248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lIns="0" tIns="0" rIns="0" bIns="0"/>
                <a:lstStyle>
                  <a:defPPr>
                    <a:defRPr lang="en-US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5pPr>
                  <a:lvl6pPr marL="22860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6pPr>
                  <a:lvl7pPr marL="27432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7pPr>
                  <a:lvl8pPr marL="32004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8pPr>
                  <a:lvl9pPr marL="36576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9pPr>
                </a:lstStyle>
                <a:p>
                  <a:endParaRPr lang="en-US"/>
                </a:p>
              </p:txBody>
            </p:sp>
          </p:grpSp>
          <p:sp>
            <p:nvSpPr>
              <p:cNvPr id="20" name="Line 21"/>
              <p:cNvSpPr>
                <a:spLocks noChangeShapeType="1"/>
              </p:cNvSpPr>
              <p:nvPr/>
            </p:nvSpPr>
            <p:spPr bwMode="auto">
              <a:xfrm flipH="1">
                <a:off x="343" y="0"/>
                <a:ext cx="74" cy="23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 type="stealth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>
                <a:defPPr>
                  <a:defRPr lang="en-US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5pPr>
                <a:lvl6pPr marL="22860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6pPr>
                <a:lvl7pPr marL="27432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7pPr>
                <a:lvl8pPr marL="32004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8pPr>
                <a:lvl9pPr marL="36576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9pPr>
              </a:lstStyle>
              <a:p>
                <a:endParaRPr lang="en-US"/>
              </a:p>
            </p:txBody>
          </p:sp>
        </p:grpSp>
      </p:grpSp>
      <p:sp>
        <p:nvSpPr>
          <p:cNvPr id="4" name="TextBox 3"/>
          <p:cNvSpPr txBox="1"/>
          <p:nvPr/>
        </p:nvSpPr>
        <p:spPr>
          <a:xfrm>
            <a:off x="5257800" y="2209800"/>
            <a:ext cx="3276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/>
              <a:t>Did we operationalize categorization correctly?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446916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905500" y="4875074"/>
            <a:ext cx="3048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dirty="0">
                <a:latin typeface="Helvetica" pitchFamily="34" charset="0"/>
                <a:cs typeface="Helvetica" pitchFamily="34" charset="0"/>
              </a:rPr>
              <a:t>Dan </a:t>
            </a:r>
            <a:r>
              <a:rPr lang="en-US" sz="3600" dirty="0" smtClean="0">
                <a:latin typeface="Helvetica" pitchFamily="34" charset="0"/>
                <a:cs typeface="Helvetica" pitchFamily="34" charset="0"/>
              </a:rPr>
              <a:t>Birman</a:t>
            </a:r>
          </a:p>
          <a:p>
            <a:pPr algn="r"/>
            <a:r>
              <a:rPr lang="en-US" sz="3600" dirty="0" smtClean="0">
                <a:latin typeface="Helvetica" pitchFamily="34" charset="0"/>
                <a:cs typeface="Helvetica" pitchFamily="34" charset="0"/>
              </a:rPr>
              <a:t>2016-02-16</a:t>
            </a:r>
          </a:p>
          <a:p>
            <a:pPr algn="r"/>
            <a:r>
              <a:rPr lang="en-US" sz="3600" dirty="0" err="1" smtClean="0">
                <a:latin typeface="Helvetica" pitchFamily="34" charset="0"/>
                <a:cs typeface="Helvetica" pitchFamily="34" charset="0"/>
              </a:rPr>
              <a:t>Frisem</a:t>
            </a:r>
            <a:r>
              <a:rPr lang="en-US" sz="3600" dirty="0" smtClean="0">
                <a:latin typeface="Helvetica" pitchFamily="34" charset="0"/>
                <a:cs typeface="Helvetica" pitchFamily="34" charset="0"/>
              </a:rPr>
              <a:t>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62000" y="914400"/>
            <a:ext cx="756792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Using monkeys as models for humans…</a:t>
            </a:r>
          </a:p>
          <a:p>
            <a:endParaRPr lang="en-US" sz="3600" dirty="0" smtClean="0"/>
          </a:p>
        </p:txBody>
      </p:sp>
      <p:sp>
        <p:nvSpPr>
          <p:cNvPr id="3" name="TextBox 2"/>
          <p:cNvSpPr txBox="1"/>
          <p:nvPr/>
        </p:nvSpPr>
        <p:spPr>
          <a:xfrm>
            <a:off x="762000" y="2743200"/>
            <a:ext cx="7152244" cy="17543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And when that breaks down, using </a:t>
            </a:r>
            <a:endParaRPr lang="en-US" sz="3600" dirty="0" smtClean="0"/>
          </a:p>
          <a:p>
            <a:r>
              <a:rPr lang="en-US" sz="3600" dirty="0" smtClean="0"/>
              <a:t>humans </a:t>
            </a:r>
            <a:r>
              <a:rPr lang="en-US" sz="3600" dirty="0"/>
              <a:t>as models for the monkeys…</a:t>
            </a:r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2850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762000" y="1299334"/>
            <a:ext cx="3657600" cy="5087180"/>
            <a:chOff x="4800600" y="369887"/>
            <a:chExt cx="2290763" cy="3186113"/>
          </a:xfrm>
        </p:grpSpPr>
        <p:grpSp>
          <p:nvGrpSpPr>
            <p:cNvPr id="17" name="Group 16"/>
            <p:cNvGrpSpPr>
              <a:grpSpLocks/>
            </p:cNvGrpSpPr>
            <p:nvPr/>
          </p:nvGrpSpPr>
          <p:grpSpPr bwMode="auto">
            <a:xfrm flipH="1">
              <a:off x="4800600" y="1676400"/>
              <a:ext cx="2290763" cy="1879600"/>
              <a:chOff x="0" y="0"/>
              <a:chExt cx="1442" cy="1184"/>
            </a:xfrm>
          </p:grpSpPr>
          <p:pic>
            <p:nvPicPr>
              <p:cNvPr id="24" name="Picture 23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1442" cy="11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5" name="Freeform 24"/>
              <p:cNvSpPr>
                <a:spLocks/>
              </p:cNvSpPr>
              <p:nvPr/>
            </p:nvSpPr>
            <p:spPr bwMode="auto">
              <a:xfrm>
                <a:off x="626" y="41"/>
                <a:ext cx="384" cy="272"/>
              </a:xfrm>
              <a:custGeom>
                <a:avLst/>
                <a:gdLst>
                  <a:gd name="T0" fmla="*/ 75 w 21600"/>
                  <a:gd name="T1" fmla="*/ 0 h 21100"/>
                  <a:gd name="T2" fmla="*/ 221 w 21600"/>
                  <a:gd name="T3" fmla="*/ 0 h 21100"/>
                  <a:gd name="T4" fmla="*/ 384 w 21600"/>
                  <a:gd name="T5" fmla="*/ 24 h 21100"/>
                  <a:gd name="T6" fmla="*/ 352 w 21600"/>
                  <a:gd name="T7" fmla="*/ 82 h 21100"/>
                  <a:gd name="T8" fmla="*/ 301 w 21600"/>
                  <a:gd name="T9" fmla="*/ 162 h 21100"/>
                  <a:gd name="T10" fmla="*/ 262 w 21600"/>
                  <a:gd name="T11" fmla="*/ 215 h 21100"/>
                  <a:gd name="T12" fmla="*/ 164 w 21600"/>
                  <a:gd name="T13" fmla="*/ 271 h 21100"/>
                  <a:gd name="T14" fmla="*/ 66 w 21600"/>
                  <a:gd name="T15" fmla="*/ 230 h 21100"/>
                  <a:gd name="T16" fmla="*/ 0 w 21600"/>
                  <a:gd name="T17" fmla="*/ 134 h 21100"/>
                  <a:gd name="T18" fmla="*/ 0 w 21600"/>
                  <a:gd name="T19" fmla="*/ 40 h 21100"/>
                  <a:gd name="T20" fmla="*/ 75 w 21600"/>
                  <a:gd name="T21" fmla="*/ 0 h 21100"/>
                  <a:gd name="T22" fmla="*/ 75 w 21600"/>
                  <a:gd name="T23" fmla="*/ 0 h 21100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21600" h="21100">
                    <a:moveTo>
                      <a:pt x="4214" y="0"/>
                    </a:moveTo>
                    <a:lnTo>
                      <a:pt x="12452" y="0"/>
                    </a:lnTo>
                    <a:lnTo>
                      <a:pt x="21600" y="1862"/>
                    </a:lnTo>
                    <a:lnTo>
                      <a:pt x="19778" y="6361"/>
                    </a:lnTo>
                    <a:lnTo>
                      <a:pt x="16920" y="12531"/>
                    </a:lnTo>
                    <a:lnTo>
                      <a:pt x="14718" y="16654"/>
                    </a:lnTo>
                    <a:cubicBezTo>
                      <a:pt x="14718" y="16654"/>
                      <a:pt x="10227" y="21600"/>
                      <a:pt x="9253" y="21058"/>
                    </a:cubicBezTo>
                    <a:cubicBezTo>
                      <a:pt x="8279" y="20517"/>
                      <a:pt x="3727" y="17879"/>
                      <a:pt x="3727" y="17879"/>
                    </a:cubicBezTo>
                    <a:lnTo>
                      <a:pt x="0" y="10412"/>
                    </a:lnTo>
                    <a:lnTo>
                      <a:pt x="0" y="3086"/>
                    </a:lnTo>
                    <a:lnTo>
                      <a:pt x="4214" y="0"/>
                    </a:lnTo>
                    <a:close/>
                    <a:moveTo>
                      <a:pt x="4214" y="0"/>
                    </a:moveTo>
                  </a:path>
                </a:pathLst>
              </a:custGeom>
              <a:solidFill>
                <a:srgbClr val="FFFF33">
                  <a:alpha val="29803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8100" cap="flat">
                    <a:solidFill>
                      <a:srgbClr val="D90B00">
                        <a:alpha val="29803"/>
                      </a:srgbClr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>
                <a:defPPr>
                  <a:defRPr lang="en-US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5pPr>
                <a:lvl6pPr marL="22860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6pPr>
                <a:lvl7pPr marL="27432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7pPr>
                <a:lvl8pPr marL="32004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8pPr>
                <a:lvl9pPr marL="36576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9pPr>
              </a:lstStyle>
              <a:p>
                <a:endParaRPr lang="en-US"/>
              </a:p>
            </p:txBody>
          </p:sp>
        </p:grpSp>
        <p:grpSp>
          <p:nvGrpSpPr>
            <p:cNvPr id="18" name="Group 17"/>
            <p:cNvGrpSpPr>
              <a:grpSpLocks/>
            </p:cNvGrpSpPr>
            <p:nvPr/>
          </p:nvGrpSpPr>
          <p:grpSpPr bwMode="auto">
            <a:xfrm>
              <a:off x="5867400" y="369887"/>
              <a:ext cx="663575" cy="1558925"/>
              <a:chOff x="0" y="0"/>
              <a:chExt cx="417" cy="981"/>
            </a:xfrm>
          </p:grpSpPr>
          <p:grpSp>
            <p:nvGrpSpPr>
              <p:cNvPr id="19" name="Group 18"/>
              <p:cNvGrpSpPr>
                <a:grpSpLocks/>
              </p:cNvGrpSpPr>
              <p:nvPr/>
            </p:nvGrpSpPr>
            <p:grpSpPr bwMode="auto">
              <a:xfrm>
                <a:off x="0" y="229"/>
                <a:ext cx="352" cy="752"/>
                <a:chOff x="0" y="0"/>
                <a:chExt cx="352" cy="752"/>
              </a:xfrm>
            </p:grpSpPr>
            <p:sp>
              <p:nvSpPr>
                <p:cNvPr id="21" name="Freeform 20"/>
                <p:cNvSpPr>
                  <a:spLocks/>
                </p:cNvSpPr>
                <p:nvPr/>
              </p:nvSpPr>
              <p:spPr bwMode="auto">
                <a:xfrm>
                  <a:off x="0" y="81"/>
                  <a:ext cx="349" cy="671"/>
                </a:xfrm>
                <a:custGeom>
                  <a:avLst/>
                  <a:gdLst>
                    <a:gd name="T0" fmla="*/ 245 w 21600"/>
                    <a:gd name="T1" fmla="*/ 0 h 21600"/>
                    <a:gd name="T2" fmla="*/ 0 w 21600"/>
                    <a:gd name="T3" fmla="*/ 671 h 21600"/>
                    <a:gd name="T4" fmla="*/ 349 w 21600"/>
                    <a:gd name="T5" fmla="*/ 49 h 21600"/>
                    <a:gd name="T6" fmla="*/ 311 w 21600"/>
                    <a:gd name="T7" fmla="*/ 51 h 21600"/>
                    <a:gd name="T8" fmla="*/ 286 w 21600"/>
                    <a:gd name="T9" fmla="*/ 44 h 21600"/>
                    <a:gd name="T10" fmla="*/ 256 w 21600"/>
                    <a:gd name="T11" fmla="*/ 24 h 21600"/>
                    <a:gd name="T12" fmla="*/ 245 w 21600"/>
                    <a:gd name="T13" fmla="*/ 0 h 21600"/>
                    <a:gd name="T14" fmla="*/ 245 w 21600"/>
                    <a:gd name="T15" fmla="*/ 0 h 2160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1600" h="21600">
                      <a:moveTo>
                        <a:pt x="15180" y="0"/>
                      </a:moveTo>
                      <a:lnTo>
                        <a:pt x="0" y="21600"/>
                      </a:lnTo>
                      <a:lnTo>
                        <a:pt x="21600" y="1571"/>
                      </a:lnTo>
                      <a:lnTo>
                        <a:pt x="19229" y="1656"/>
                      </a:lnTo>
                      <a:lnTo>
                        <a:pt x="17682" y="1423"/>
                      </a:lnTo>
                      <a:lnTo>
                        <a:pt x="15839" y="779"/>
                      </a:lnTo>
                      <a:lnTo>
                        <a:pt x="15180" y="0"/>
                      </a:lnTo>
                      <a:close/>
                      <a:moveTo>
                        <a:pt x="15180" y="0"/>
                      </a:moveTo>
                    </a:path>
                  </a:pathLst>
                </a:custGeom>
                <a:solidFill>
                  <a:srgbClr val="F6FAD3"/>
                </a:solidFill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>
                  <a:defPPr>
                    <a:defRPr lang="en-US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5pPr>
                  <a:lvl6pPr marL="22860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6pPr>
                  <a:lvl7pPr marL="27432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7pPr>
                  <a:lvl8pPr marL="32004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8pPr>
                  <a:lvl9pPr marL="36576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22" name="Freeform 21"/>
                <p:cNvSpPr>
                  <a:spLocks/>
                </p:cNvSpPr>
                <p:nvPr/>
              </p:nvSpPr>
              <p:spPr bwMode="auto">
                <a:xfrm>
                  <a:off x="244" y="73"/>
                  <a:ext cx="108" cy="54"/>
                </a:xfrm>
                <a:custGeom>
                  <a:avLst/>
                  <a:gdLst>
                    <a:gd name="T0" fmla="*/ 0 w 21600"/>
                    <a:gd name="T1" fmla="*/ 5 h 21600"/>
                    <a:gd name="T2" fmla="*/ 17 w 21600"/>
                    <a:gd name="T3" fmla="*/ 0 h 21600"/>
                    <a:gd name="T4" fmla="*/ 38 w 21600"/>
                    <a:gd name="T5" fmla="*/ 0 h 21600"/>
                    <a:gd name="T6" fmla="*/ 54 w 21600"/>
                    <a:gd name="T7" fmla="*/ 2 h 21600"/>
                    <a:gd name="T8" fmla="*/ 73 w 21600"/>
                    <a:gd name="T9" fmla="*/ 14 h 21600"/>
                    <a:gd name="T10" fmla="*/ 86 w 21600"/>
                    <a:gd name="T11" fmla="*/ 26 h 21600"/>
                    <a:gd name="T12" fmla="*/ 100 w 21600"/>
                    <a:gd name="T13" fmla="*/ 38 h 21600"/>
                    <a:gd name="T14" fmla="*/ 108 w 21600"/>
                    <a:gd name="T15" fmla="*/ 54 h 2160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1600" h="21600">
                      <a:moveTo>
                        <a:pt x="0" y="1981"/>
                      </a:moveTo>
                      <a:lnTo>
                        <a:pt x="3370" y="0"/>
                      </a:lnTo>
                      <a:lnTo>
                        <a:pt x="7681" y="0"/>
                      </a:lnTo>
                      <a:lnTo>
                        <a:pt x="10837" y="659"/>
                      </a:lnTo>
                      <a:lnTo>
                        <a:pt x="14558" y="5483"/>
                      </a:lnTo>
                      <a:cubicBezTo>
                        <a:pt x="14558" y="5483"/>
                        <a:pt x="16612" y="9250"/>
                        <a:pt x="17196" y="10304"/>
                      </a:cubicBezTo>
                      <a:cubicBezTo>
                        <a:pt x="17803" y="11400"/>
                        <a:pt x="19975" y="15254"/>
                        <a:pt x="19975" y="15254"/>
                      </a:cubicBezTo>
                      <a:lnTo>
                        <a:pt x="21600" y="21600"/>
                      </a:lnTo>
                    </a:path>
                  </a:pathLst>
                </a:custGeom>
                <a:noFill/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>
                  <a:defPPr>
                    <a:defRPr lang="en-US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5pPr>
                  <a:lvl6pPr marL="22860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6pPr>
                  <a:lvl7pPr marL="27432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7pPr>
                  <a:lvl8pPr marL="32004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8pPr>
                  <a:lvl9pPr marL="36576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23" name="Line 19"/>
                <p:cNvSpPr>
                  <a:spLocks noChangeShapeType="1"/>
                </p:cNvSpPr>
                <p:nvPr/>
              </p:nvSpPr>
              <p:spPr bwMode="auto">
                <a:xfrm flipH="1">
                  <a:off x="234" y="0"/>
                  <a:ext cx="111" cy="248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lIns="0" tIns="0" rIns="0" bIns="0"/>
                <a:lstStyle>
                  <a:defPPr>
                    <a:defRPr lang="en-US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5pPr>
                  <a:lvl6pPr marL="22860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6pPr>
                  <a:lvl7pPr marL="27432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7pPr>
                  <a:lvl8pPr marL="32004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8pPr>
                  <a:lvl9pPr marL="36576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9pPr>
                </a:lstStyle>
                <a:p>
                  <a:endParaRPr lang="en-US"/>
                </a:p>
              </p:txBody>
            </p:sp>
          </p:grpSp>
          <p:sp>
            <p:nvSpPr>
              <p:cNvPr id="20" name="Line 21"/>
              <p:cNvSpPr>
                <a:spLocks noChangeShapeType="1"/>
              </p:cNvSpPr>
              <p:nvPr/>
            </p:nvSpPr>
            <p:spPr bwMode="auto">
              <a:xfrm flipH="1">
                <a:off x="343" y="0"/>
                <a:ext cx="74" cy="23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 type="stealth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>
                <a:defPPr>
                  <a:defRPr lang="en-US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5pPr>
                <a:lvl6pPr marL="22860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6pPr>
                <a:lvl7pPr marL="27432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7pPr>
                <a:lvl8pPr marL="32004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8pPr>
                <a:lvl9pPr marL="36576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9pPr>
              </a:lstStyle>
              <a:p>
                <a:endParaRPr lang="en-US"/>
              </a:p>
            </p:txBody>
          </p:sp>
        </p:grpSp>
      </p:grpSp>
      <p:sp>
        <p:nvSpPr>
          <p:cNvPr id="4" name="TextBox 3"/>
          <p:cNvSpPr txBox="1"/>
          <p:nvPr/>
        </p:nvSpPr>
        <p:spPr>
          <a:xfrm>
            <a:off x="5257800" y="2209800"/>
            <a:ext cx="3276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/>
              <a:t>Did we operationalize categorization correctly?</a:t>
            </a:r>
            <a:endParaRPr lang="en-US" sz="3600" dirty="0"/>
          </a:p>
        </p:txBody>
      </p:sp>
      <p:sp>
        <p:nvSpPr>
          <p:cNvPr id="13" name="TextBox 12"/>
          <p:cNvSpPr txBox="1"/>
          <p:nvPr/>
        </p:nvSpPr>
        <p:spPr>
          <a:xfrm>
            <a:off x="304800" y="381000"/>
            <a:ext cx="853250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>
                <a:latin typeface="Helvetica"/>
                <a:cs typeface="Helvetica"/>
              </a:rPr>
              <a:t>What is it like to be a monkey?</a:t>
            </a:r>
            <a:endParaRPr lang="en-US" sz="4800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847834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dotlin16.mov">
            <a:hlinkHover r:id="" action="ppaction://ole?verb=0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 rot="268360">
            <a:off x="661044" y="2827047"/>
            <a:ext cx="3406639" cy="3406637"/>
          </a:xfrm>
          <a:prstGeom prst="rect">
            <a:avLst/>
          </a:prstGeom>
        </p:spPr>
      </p:pic>
      <p:pic>
        <p:nvPicPr>
          <p:cNvPr id="14" name="dotlin16.mov">
            <a:hlinkHover r:id="" action="ppaction://ole?verb=0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 rot="2135255">
            <a:off x="5372262" y="2778255"/>
            <a:ext cx="3406639" cy="3406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236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00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5400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video>
              <p:cMediaNode vol="80000">
                <p:cTn id="14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9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video>
              <p:cMediaNode vol="80000">
                <p:cTn id="20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dotlin16.mov">
            <a:hlinkHover r:id="" action="ppaction://ole?verb=0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 rot="268360">
            <a:off x="661044" y="2827047"/>
            <a:ext cx="3406639" cy="3406637"/>
          </a:xfrm>
          <a:prstGeom prst="rect">
            <a:avLst/>
          </a:prstGeom>
        </p:spPr>
      </p:pic>
      <p:pic>
        <p:nvPicPr>
          <p:cNvPr id="14" name="dotlin16.mov">
            <a:hlinkHover r:id="" action="ppaction://ole?verb=0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 rot="2135255">
            <a:off x="5372262" y="2778255"/>
            <a:ext cx="3406639" cy="340663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62000" y="878509"/>
            <a:ext cx="77945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What if monkeys aren’t doing </a:t>
            </a:r>
            <a:r>
              <a:rPr lang="en-US" sz="3600" b="1" dirty="0" smtClean="0"/>
              <a:t>matching</a:t>
            </a:r>
            <a:r>
              <a:rPr lang="en-US" sz="3600" dirty="0" smtClean="0"/>
              <a:t>?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137669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00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5400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video>
              <p:cMediaNode vol="80000">
                <p:cTn id="14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9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video>
              <p:cMediaNode vol="80000">
                <p:cTn id="20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2175" y="1019175"/>
            <a:ext cx="4819650" cy="4819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7976336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536664" y="499677"/>
            <a:ext cx="6070673" cy="5858646"/>
            <a:chOff x="1752600" y="1066800"/>
            <a:chExt cx="5181600" cy="5000625"/>
          </a:xfrm>
        </p:grpSpPr>
        <p:pic>
          <p:nvPicPr>
            <p:cNvPr id="5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2590801" y="3505200"/>
              <a:ext cx="4114800" cy="2562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52600" y="1066800"/>
              <a:ext cx="4114800" cy="2562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7" name="Straight Connector 6"/>
            <p:cNvCxnSpPr/>
            <p:nvPr/>
          </p:nvCxnSpPr>
          <p:spPr>
            <a:xfrm flipV="1">
              <a:off x="1828800" y="2286000"/>
              <a:ext cx="5105400" cy="2362200"/>
            </a:xfrm>
            <a:prstGeom prst="line">
              <a:avLst/>
            </a:prstGeom>
            <a:ln>
              <a:solidFill>
                <a:srgbClr val="00B050"/>
              </a:solidFill>
              <a:prstDash val="dash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7479511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2175" y="361950"/>
            <a:ext cx="4819650" cy="4819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9" name="Straight Connector 18"/>
          <p:cNvCxnSpPr/>
          <p:nvPr/>
        </p:nvCxnSpPr>
        <p:spPr>
          <a:xfrm flipV="1">
            <a:off x="2183642" y="1628775"/>
            <a:ext cx="4798183" cy="2258704"/>
          </a:xfrm>
          <a:prstGeom prst="line">
            <a:avLst/>
          </a:prstGeom>
          <a:ln>
            <a:solidFill>
              <a:srgbClr val="00B050"/>
            </a:solidFill>
            <a:prstDash val="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2057400" y="1857375"/>
            <a:ext cx="5181600" cy="1905000"/>
          </a:xfrm>
          <a:prstGeom prst="line">
            <a:avLst/>
          </a:prstGeom>
          <a:ln>
            <a:solidFill>
              <a:srgbClr val="00B050"/>
            </a:solidFill>
            <a:prstDash val="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3581400" y="790575"/>
            <a:ext cx="1981200" cy="3886202"/>
          </a:xfrm>
          <a:prstGeom prst="line">
            <a:avLst/>
          </a:prstGeom>
          <a:ln>
            <a:solidFill>
              <a:srgbClr val="00B050"/>
            </a:solidFill>
            <a:prstDash val="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3581400" y="485775"/>
            <a:ext cx="1981200" cy="4419600"/>
          </a:xfrm>
          <a:prstGeom prst="line">
            <a:avLst/>
          </a:prstGeom>
          <a:ln>
            <a:solidFill>
              <a:srgbClr val="00B050"/>
            </a:solidFill>
            <a:prstDash val="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715057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2175" y="361950"/>
            <a:ext cx="4819650" cy="4819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" name="Straight Connector 2"/>
          <p:cNvCxnSpPr/>
          <p:nvPr/>
        </p:nvCxnSpPr>
        <p:spPr>
          <a:xfrm flipV="1">
            <a:off x="2183642" y="1628775"/>
            <a:ext cx="4798183" cy="2258704"/>
          </a:xfrm>
          <a:prstGeom prst="line">
            <a:avLst/>
          </a:prstGeom>
          <a:ln>
            <a:solidFill>
              <a:srgbClr val="00B050"/>
            </a:solidFill>
            <a:prstDash val="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" name="Straight Connector 3"/>
          <p:cNvCxnSpPr/>
          <p:nvPr/>
        </p:nvCxnSpPr>
        <p:spPr>
          <a:xfrm>
            <a:off x="2057400" y="1857375"/>
            <a:ext cx="5181600" cy="1905000"/>
          </a:xfrm>
          <a:prstGeom prst="line">
            <a:avLst/>
          </a:prstGeom>
          <a:ln>
            <a:solidFill>
              <a:srgbClr val="00B050"/>
            </a:solidFill>
            <a:prstDash val="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3581400" y="790575"/>
            <a:ext cx="1981200" cy="3886202"/>
          </a:xfrm>
          <a:prstGeom prst="line">
            <a:avLst/>
          </a:prstGeom>
          <a:ln>
            <a:solidFill>
              <a:srgbClr val="00B050"/>
            </a:solidFill>
            <a:prstDash val="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3581400" y="485775"/>
            <a:ext cx="1981200" cy="4419600"/>
          </a:xfrm>
          <a:prstGeom prst="line">
            <a:avLst/>
          </a:prstGeom>
          <a:ln>
            <a:solidFill>
              <a:srgbClr val="00B050"/>
            </a:solidFill>
            <a:prstDash val="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914400" y="5334002"/>
            <a:ext cx="714503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/>
              <a:t>What features are the monkeys using</a:t>
            </a:r>
          </a:p>
          <a:p>
            <a:pPr algn="ctr"/>
            <a:r>
              <a:rPr lang="en-US" sz="3600" dirty="0" smtClean="0"/>
              <a:t>and how are they using them?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412503618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2175" y="361950"/>
            <a:ext cx="4819650" cy="4819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" name="Straight Connector 2"/>
          <p:cNvCxnSpPr/>
          <p:nvPr/>
        </p:nvCxnSpPr>
        <p:spPr>
          <a:xfrm flipV="1">
            <a:off x="2183642" y="1628775"/>
            <a:ext cx="4798183" cy="2258704"/>
          </a:xfrm>
          <a:prstGeom prst="line">
            <a:avLst/>
          </a:prstGeom>
          <a:ln>
            <a:solidFill>
              <a:srgbClr val="00B050"/>
            </a:solidFill>
            <a:prstDash val="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" name="Straight Connector 3"/>
          <p:cNvCxnSpPr/>
          <p:nvPr/>
        </p:nvCxnSpPr>
        <p:spPr>
          <a:xfrm>
            <a:off x="2057400" y="1857375"/>
            <a:ext cx="5181600" cy="1905000"/>
          </a:xfrm>
          <a:prstGeom prst="line">
            <a:avLst/>
          </a:prstGeom>
          <a:ln>
            <a:solidFill>
              <a:srgbClr val="00B050"/>
            </a:solidFill>
            <a:prstDash val="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3581400" y="790575"/>
            <a:ext cx="1981200" cy="3886202"/>
          </a:xfrm>
          <a:prstGeom prst="line">
            <a:avLst/>
          </a:prstGeom>
          <a:ln>
            <a:solidFill>
              <a:srgbClr val="00B050"/>
            </a:solidFill>
            <a:prstDash val="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3581400" y="485775"/>
            <a:ext cx="1981200" cy="4419600"/>
          </a:xfrm>
          <a:prstGeom prst="line">
            <a:avLst/>
          </a:prstGeom>
          <a:ln>
            <a:solidFill>
              <a:srgbClr val="00B050"/>
            </a:solidFill>
            <a:prstDash val="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999145" y="5334002"/>
            <a:ext cx="697556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/>
              <a:t>Can monkeys even learn this feature</a:t>
            </a:r>
          </a:p>
          <a:p>
            <a:pPr algn="ctr"/>
            <a:r>
              <a:rPr lang="en-US" sz="3600" dirty="0" smtClean="0"/>
              <a:t>of </a:t>
            </a:r>
            <a:r>
              <a:rPr lang="en-US" sz="3600" b="1" dirty="0" smtClean="0"/>
              <a:t>sameness</a:t>
            </a:r>
            <a:r>
              <a:rPr lang="en-US" sz="3600" dirty="0" smtClean="0"/>
              <a:t>?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18781940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431847" y="398696"/>
            <a:ext cx="3581400" cy="3331229"/>
            <a:chOff x="2057400" y="361950"/>
            <a:chExt cx="5181600" cy="4819650"/>
          </a:xfrm>
        </p:grpSpPr>
        <p:pic>
          <p:nvPicPr>
            <p:cNvPr id="4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62175" y="361950"/>
              <a:ext cx="4819650" cy="48196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5" name="Straight Connector 4"/>
            <p:cNvCxnSpPr/>
            <p:nvPr/>
          </p:nvCxnSpPr>
          <p:spPr>
            <a:xfrm flipV="1">
              <a:off x="2183642" y="1628775"/>
              <a:ext cx="4798183" cy="2258704"/>
            </a:xfrm>
            <a:prstGeom prst="line">
              <a:avLst/>
            </a:prstGeom>
            <a:ln>
              <a:solidFill>
                <a:srgbClr val="00B050"/>
              </a:solidFill>
              <a:prstDash val="dash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/>
            <p:nvPr/>
          </p:nvCxnSpPr>
          <p:spPr>
            <a:xfrm>
              <a:off x="2057400" y="1857375"/>
              <a:ext cx="5181600" cy="1905000"/>
            </a:xfrm>
            <a:prstGeom prst="line">
              <a:avLst/>
            </a:prstGeom>
            <a:ln>
              <a:solidFill>
                <a:srgbClr val="00B050"/>
              </a:solidFill>
              <a:prstDash val="dash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 flipV="1">
              <a:off x="3581400" y="790575"/>
              <a:ext cx="1981200" cy="3886202"/>
            </a:xfrm>
            <a:prstGeom prst="line">
              <a:avLst/>
            </a:prstGeom>
            <a:ln>
              <a:solidFill>
                <a:srgbClr val="00B050"/>
              </a:solidFill>
              <a:prstDash val="dash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3581400" y="485775"/>
              <a:ext cx="1981200" cy="4419600"/>
            </a:xfrm>
            <a:prstGeom prst="line">
              <a:avLst/>
            </a:prstGeom>
            <a:ln>
              <a:solidFill>
                <a:srgbClr val="00B050"/>
              </a:solidFill>
              <a:prstDash val="dash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3032312" y="3276600"/>
            <a:ext cx="3454545" cy="3333890"/>
            <a:chOff x="1752600" y="1066800"/>
            <a:chExt cx="5181600" cy="5000625"/>
          </a:xfrm>
        </p:grpSpPr>
        <p:pic>
          <p:nvPicPr>
            <p:cNvPr id="11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2590801" y="3505200"/>
              <a:ext cx="4114800" cy="2562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2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52600" y="1066800"/>
              <a:ext cx="4114800" cy="2562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13" name="Straight Connector 12"/>
            <p:cNvCxnSpPr/>
            <p:nvPr/>
          </p:nvCxnSpPr>
          <p:spPr>
            <a:xfrm flipV="1">
              <a:off x="1828800" y="2286000"/>
              <a:ext cx="5105400" cy="2362200"/>
            </a:xfrm>
            <a:prstGeom prst="line">
              <a:avLst/>
            </a:prstGeom>
            <a:ln>
              <a:solidFill>
                <a:srgbClr val="00B050"/>
              </a:solidFill>
              <a:prstDash val="dash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4343400" y="482011"/>
            <a:ext cx="4325660" cy="3307002"/>
            <a:chOff x="1524000" y="1295400"/>
            <a:chExt cx="4198678" cy="3209924"/>
          </a:xfrm>
        </p:grpSpPr>
        <p:pic>
          <p:nvPicPr>
            <p:cNvPr id="15" name="Picture 4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000" y="1295400"/>
              <a:ext cx="2505075" cy="25050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6" name="Picture 3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9653" y="3095624"/>
              <a:ext cx="1343025" cy="1409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71695917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371600" y="381000"/>
            <a:ext cx="6084456" cy="5871948"/>
            <a:chOff x="1752600" y="1066800"/>
            <a:chExt cx="5181600" cy="5000625"/>
          </a:xfrm>
        </p:grpSpPr>
        <p:pic>
          <p:nvPicPr>
            <p:cNvPr id="5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2590801" y="3505200"/>
              <a:ext cx="4114800" cy="2562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52600" y="1066800"/>
              <a:ext cx="4114800" cy="2562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7" name="Straight Connector 6"/>
            <p:cNvCxnSpPr/>
            <p:nvPr/>
          </p:nvCxnSpPr>
          <p:spPr>
            <a:xfrm flipV="1">
              <a:off x="1828800" y="2286000"/>
              <a:ext cx="5105400" cy="2362200"/>
            </a:xfrm>
            <a:prstGeom prst="line">
              <a:avLst/>
            </a:prstGeom>
            <a:ln>
              <a:solidFill>
                <a:srgbClr val="00B050"/>
              </a:solidFill>
              <a:prstDash val="dash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394156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-33867"/>
            <a:ext cx="10363200" cy="690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031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02-23 at 1.23.1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381000"/>
            <a:ext cx="7010400" cy="627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675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2743200" y="609600"/>
            <a:ext cx="0" cy="59436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533400" y="1981200"/>
            <a:ext cx="81534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533400" y="4267200"/>
            <a:ext cx="81534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3200400" y="838200"/>
            <a:ext cx="198511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 smtClean="0"/>
              <a:t>Humans</a:t>
            </a:r>
            <a:endParaRPr lang="en-US" sz="4200" dirty="0"/>
          </a:p>
        </p:txBody>
      </p:sp>
      <p:sp>
        <p:nvSpPr>
          <p:cNvPr id="3" name="TextBox 2"/>
          <p:cNvSpPr txBox="1"/>
          <p:nvPr/>
        </p:nvSpPr>
        <p:spPr>
          <a:xfrm>
            <a:off x="3200400" y="2819400"/>
            <a:ext cx="19866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Very Easy</a:t>
            </a:r>
            <a:endParaRPr lang="en-US" sz="3600" dirty="0"/>
          </a:p>
        </p:txBody>
      </p:sp>
      <p:sp>
        <p:nvSpPr>
          <p:cNvPr id="9" name="TextBox 8"/>
          <p:cNvSpPr txBox="1"/>
          <p:nvPr/>
        </p:nvSpPr>
        <p:spPr>
          <a:xfrm>
            <a:off x="3505200" y="5105400"/>
            <a:ext cx="10969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/>
              <a:t>Hard</a:t>
            </a:r>
            <a:endParaRPr lang="en-US" sz="3600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5638800" y="609600"/>
            <a:ext cx="0" cy="59436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1" name="Group 10"/>
          <p:cNvGrpSpPr/>
          <p:nvPr/>
        </p:nvGrpSpPr>
        <p:grpSpPr>
          <a:xfrm>
            <a:off x="787327" y="4800600"/>
            <a:ext cx="1549545" cy="1495425"/>
            <a:chOff x="1752600" y="1066800"/>
            <a:chExt cx="5181600" cy="5000625"/>
          </a:xfrm>
        </p:grpSpPr>
        <p:pic>
          <p:nvPicPr>
            <p:cNvPr id="14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2590801" y="3505200"/>
              <a:ext cx="4114800" cy="2562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5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52600" y="1066800"/>
              <a:ext cx="4114800" cy="2562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16" name="Straight Connector 15"/>
            <p:cNvCxnSpPr/>
            <p:nvPr/>
          </p:nvCxnSpPr>
          <p:spPr>
            <a:xfrm flipV="1">
              <a:off x="1828800" y="2286000"/>
              <a:ext cx="5105400" cy="2362200"/>
            </a:xfrm>
            <a:prstGeom prst="line">
              <a:avLst/>
            </a:prstGeom>
            <a:ln>
              <a:solidFill>
                <a:srgbClr val="00B050"/>
              </a:solidFill>
              <a:prstDash val="dash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533400" y="2545287"/>
            <a:ext cx="1803472" cy="1378769"/>
            <a:chOff x="1524000" y="1295400"/>
            <a:chExt cx="4198678" cy="3209924"/>
          </a:xfrm>
        </p:grpSpPr>
        <p:pic>
          <p:nvPicPr>
            <p:cNvPr id="18" name="Picture 4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000" y="1295400"/>
              <a:ext cx="2505075" cy="25050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9" name="Picture 3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9653" y="3095624"/>
              <a:ext cx="1343025" cy="1409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0" name="TextBox 19"/>
          <p:cNvSpPr txBox="1"/>
          <p:nvPr/>
        </p:nvSpPr>
        <p:spPr>
          <a:xfrm>
            <a:off x="6096000" y="838200"/>
            <a:ext cx="217946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 smtClean="0"/>
              <a:t>Monkeys</a:t>
            </a:r>
            <a:endParaRPr lang="en-US" sz="4200" dirty="0"/>
          </a:p>
        </p:txBody>
      </p:sp>
      <p:sp>
        <p:nvSpPr>
          <p:cNvPr id="21" name="TextBox 20"/>
          <p:cNvSpPr txBox="1"/>
          <p:nvPr/>
        </p:nvSpPr>
        <p:spPr>
          <a:xfrm>
            <a:off x="6324600" y="2362200"/>
            <a:ext cx="164585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/>
              <a:t>Very</a:t>
            </a:r>
          </a:p>
          <a:p>
            <a:pPr algn="ctr"/>
            <a:r>
              <a:rPr lang="en-US" sz="3600" dirty="0" smtClean="0"/>
              <a:t>Difficult</a:t>
            </a:r>
            <a:endParaRPr lang="en-US" sz="3600" dirty="0"/>
          </a:p>
        </p:txBody>
      </p:sp>
      <p:sp>
        <p:nvSpPr>
          <p:cNvPr id="22" name="TextBox 21"/>
          <p:cNvSpPr txBox="1"/>
          <p:nvPr/>
        </p:nvSpPr>
        <p:spPr>
          <a:xfrm>
            <a:off x="6188213" y="4876800"/>
            <a:ext cx="195626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/>
              <a:t>Hard, but</a:t>
            </a:r>
          </a:p>
          <a:p>
            <a:pPr algn="ctr"/>
            <a:r>
              <a:rPr lang="en-US" sz="3600" dirty="0" smtClean="0"/>
              <a:t>doable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0756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2743200" y="609600"/>
            <a:ext cx="0" cy="59436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533400" y="1981200"/>
            <a:ext cx="81534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533400" y="4267200"/>
            <a:ext cx="81534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3200400" y="838200"/>
            <a:ext cx="198511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 smtClean="0"/>
              <a:t>Humans</a:t>
            </a:r>
            <a:endParaRPr lang="en-US" sz="4200" dirty="0"/>
          </a:p>
        </p:txBody>
      </p:sp>
      <p:sp>
        <p:nvSpPr>
          <p:cNvPr id="3" name="TextBox 2"/>
          <p:cNvSpPr txBox="1"/>
          <p:nvPr/>
        </p:nvSpPr>
        <p:spPr>
          <a:xfrm>
            <a:off x="3200400" y="2819400"/>
            <a:ext cx="19866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Very Easy</a:t>
            </a:r>
            <a:endParaRPr lang="en-US" sz="3600" dirty="0"/>
          </a:p>
        </p:txBody>
      </p:sp>
      <p:sp>
        <p:nvSpPr>
          <p:cNvPr id="9" name="TextBox 8"/>
          <p:cNvSpPr txBox="1"/>
          <p:nvPr/>
        </p:nvSpPr>
        <p:spPr>
          <a:xfrm>
            <a:off x="3505200" y="5105400"/>
            <a:ext cx="10969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/>
              <a:t>Hard</a:t>
            </a:r>
            <a:endParaRPr lang="en-US" sz="3600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5638800" y="609600"/>
            <a:ext cx="0" cy="59436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1" name="Group 10"/>
          <p:cNvGrpSpPr/>
          <p:nvPr/>
        </p:nvGrpSpPr>
        <p:grpSpPr>
          <a:xfrm>
            <a:off x="787327" y="4800600"/>
            <a:ext cx="1549545" cy="1495425"/>
            <a:chOff x="1752600" y="1066800"/>
            <a:chExt cx="5181600" cy="5000625"/>
          </a:xfrm>
        </p:grpSpPr>
        <p:pic>
          <p:nvPicPr>
            <p:cNvPr id="14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2590801" y="3505200"/>
              <a:ext cx="4114800" cy="2562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5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52600" y="1066800"/>
              <a:ext cx="4114800" cy="2562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16" name="Straight Connector 15"/>
            <p:cNvCxnSpPr/>
            <p:nvPr/>
          </p:nvCxnSpPr>
          <p:spPr>
            <a:xfrm flipV="1">
              <a:off x="1828800" y="2286000"/>
              <a:ext cx="5105400" cy="2362200"/>
            </a:xfrm>
            <a:prstGeom prst="line">
              <a:avLst/>
            </a:prstGeom>
            <a:ln>
              <a:solidFill>
                <a:srgbClr val="00B050"/>
              </a:solidFill>
              <a:prstDash val="dash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533400" y="2545287"/>
            <a:ext cx="1803472" cy="1378769"/>
            <a:chOff x="1524000" y="1295400"/>
            <a:chExt cx="4198678" cy="3209924"/>
          </a:xfrm>
        </p:grpSpPr>
        <p:pic>
          <p:nvPicPr>
            <p:cNvPr id="18" name="Picture 4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000" y="1295400"/>
              <a:ext cx="2505075" cy="25050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9" name="Picture 3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9653" y="3095624"/>
              <a:ext cx="1343025" cy="1409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0" name="TextBox 19"/>
          <p:cNvSpPr txBox="1"/>
          <p:nvPr/>
        </p:nvSpPr>
        <p:spPr>
          <a:xfrm>
            <a:off x="6096000" y="838200"/>
            <a:ext cx="217946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 smtClean="0"/>
              <a:t>Monkeys</a:t>
            </a:r>
            <a:endParaRPr lang="en-US" sz="4200" dirty="0"/>
          </a:p>
        </p:txBody>
      </p:sp>
      <p:sp>
        <p:nvSpPr>
          <p:cNvPr id="21" name="TextBox 20"/>
          <p:cNvSpPr txBox="1"/>
          <p:nvPr/>
        </p:nvSpPr>
        <p:spPr>
          <a:xfrm>
            <a:off x="6324600" y="2362200"/>
            <a:ext cx="164585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/>
              <a:t>Very</a:t>
            </a:r>
          </a:p>
          <a:p>
            <a:pPr algn="ctr"/>
            <a:r>
              <a:rPr lang="en-US" sz="3600" dirty="0" smtClean="0"/>
              <a:t>Difficult</a:t>
            </a:r>
            <a:endParaRPr lang="en-US" sz="3600" dirty="0"/>
          </a:p>
        </p:txBody>
      </p:sp>
      <p:sp>
        <p:nvSpPr>
          <p:cNvPr id="22" name="TextBox 21"/>
          <p:cNvSpPr txBox="1"/>
          <p:nvPr/>
        </p:nvSpPr>
        <p:spPr>
          <a:xfrm>
            <a:off x="6188213" y="4876800"/>
            <a:ext cx="195626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/>
              <a:t>Hard, but</a:t>
            </a:r>
          </a:p>
          <a:p>
            <a:pPr algn="ctr"/>
            <a:r>
              <a:rPr lang="en-US" sz="3600" dirty="0" smtClean="0"/>
              <a:t>doable</a:t>
            </a:r>
            <a:endParaRPr lang="en-US" sz="3600" dirty="0"/>
          </a:p>
        </p:txBody>
      </p:sp>
      <p:sp>
        <p:nvSpPr>
          <p:cNvPr id="23" name="TextBox 22"/>
          <p:cNvSpPr txBox="1"/>
          <p:nvPr/>
        </p:nvSpPr>
        <p:spPr>
          <a:xfrm>
            <a:off x="3200400" y="3505200"/>
            <a:ext cx="19864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008000"/>
                </a:solidFill>
              </a:rPr>
              <a:t>~10 Trials</a:t>
            </a:r>
            <a:endParaRPr lang="en-US" sz="3600" dirty="0">
              <a:solidFill>
                <a:srgbClr val="008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971800" y="5867400"/>
            <a:ext cx="25696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008000"/>
                </a:solidFill>
              </a:rPr>
              <a:t>~1,000 Trials </a:t>
            </a:r>
            <a:endParaRPr lang="en-US" sz="3600" dirty="0">
              <a:solidFill>
                <a:srgbClr val="008000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791200" y="3505200"/>
            <a:ext cx="30376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008000"/>
                </a:solidFill>
              </a:rPr>
              <a:t>~100,000 Trials</a:t>
            </a:r>
            <a:endParaRPr lang="en-US" sz="3600" dirty="0">
              <a:solidFill>
                <a:srgbClr val="00800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096000" y="6019800"/>
            <a:ext cx="28036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008000"/>
                </a:solidFill>
              </a:rPr>
              <a:t>~10,000 Trials</a:t>
            </a:r>
            <a:endParaRPr lang="en-US" sz="3600" dirty="0">
              <a:solidFill>
                <a:srgbClr val="008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0689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762000" y="1299334"/>
            <a:ext cx="3657600" cy="5087180"/>
            <a:chOff x="4800600" y="369887"/>
            <a:chExt cx="2290763" cy="3186113"/>
          </a:xfrm>
        </p:grpSpPr>
        <p:grpSp>
          <p:nvGrpSpPr>
            <p:cNvPr id="17" name="Group 16"/>
            <p:cNvGrpSpPr>
              <a:grpSpLocks/>
            </p:cNvGrpSpPr>
            <p:nvPr/>
          </p:nvGrpSpPr>
          <p:grpSpPr bwMode="auto">
            <a:xfrm flipH="1">
              <a:off x="4800600" y="1676400"/>
              <a:ext cx="2290763" cy="1879600"/>
              <a:chOff x="0" y="0"/>
              <a:chExt cx="1442" cy="1184"/>
            </a:xfrm>
          </p:grpSpPr>
          <p:pic>
            <p:nvPicPr>
              <p:cNvPr id="24" name="Picture 23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1442" cy="11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5" name="Freeform 24"/>
              <p:cNvSpPr>
                <a:spLocks/>
              </p:cNvSpPr>
              <p:nvPr/>
            </p:nvSpPr>
            <p:spPr bwMode="auto">
              <a:xfrm>
                <a:off x="626" y="41"/>
                <a:ext cx="384" cy="272"/>
              </a:xfrm>
              <a:custGeom>
                <a:avLst/>
                <a:gdLst>
                  <a:gd name="T0" fmla="*/ 75 w 21600"/>
                  <a:gd name="T1" fmla="*/ 0 h 21100"/>
                  <a:gd name="T2" fmla="*/ 221 w 21600"/>
                  <a:gd name="T3" fmla="*/ 0 h 21100"/>
                  <a:gd name="T4" fmla="*/ 384 w 21600"/>
                  <a:gd name="T5" fmla="*/ 24 h 21100"/>
                  <a:gd name="T6" fmla="*/ 352 w 21600"/>
                  <a:gd name="T7" fmla="*/ 82 h 21100"/>
                  <a:gd name="T8" fmla="*/ 301 w 21600"/>
                  <a:gd name="T9" fmla="*/ 162 h 21100"/>
                  <a:gd name="T10" fmla="*/ 262 w 21600"/>
                  <a:gd name="T11" fmla="*/ 215 h 21100"/>
                  <a:gd name="T12" fmla="*/ 164 w 21600"/>
                  <a:gd name="T13" fmla="*/ 271 h 21100"/>
                  <a:gd name="T14" fmla="*/ 66 w 21600"/>
                  <a:gd name="T15" fmla="*/ 230 h 21100"/>
                  <a:gd name="T16" fmla="*/ 0 w 21600"/>
                  <a:gd name="T17" fmla="*/ 134 h 21100"/>
                  <a:gd name="T18" fmla="*/ 0 w 21600"/>
                  <a:gd name="T19" fmla="*/ 40 h 21100"/>
                  <a:gd name="T20" fmla="*/ 75 w 21600"/>
                  <a:gd name="T21" fmla="*/ 0 h 21100"/>
                  <a:gd name="T22" fmla="*/ 75 w 21600"/>
                  <a:gd name="T23" fmla="*/ 0 h 21100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21600" h="21100">
                    <a:moveTo>
                      <a:pt x="4214" y="0"/>
                    </a:moveTo>
                    <a:lnTo>
                      <a:pt x="12452" y="0"/>
                    </a:lnTo>
                    <a:lnTo>
                      <a:pt x="21600" y="1862"/>
                    </a:lnTo>
                    <a:lnTo>
                      <a:pt x="19778" y="6361"/>
                    </a:lnTo>
                    <a:lnTo>
                      <a:pt x="16920" y="12531"/>
                    </a:lnTo>
                    <a:lnTo>
                      <a:pt x="14718" y="16654"/>
                    </a:lnTo>
                    <a:cubicBezTo>
                      <a:pt x="14718" y="16654"/>
                      <a:pt x="10227" y="21600"/>
                      <a:pt x="9253" y="21058"/>
                    </a:cubicBezTo>
                    <a:cubicBezTo>
                      <a:pt x="8279" y="20517"/>
                      <a:pt x="3727" y="17879"/>
                      <a:pt x="3727" y="17879"/>
                    </a:cubicBezTo>
                    <a:lnTo>
                      <a:pt x="0" y="10412"/>
                    </a:lnTo>
                    <a:lnTo>
                      <a:pt x="0" y="3086"/>
                    </a:lnTo>
                    <a:lnTo>
                      <a:pt x="4214" y="0"/>
                    </a:lnTo>
                    <a:close/>
                    <a:moveTo>
                      <a:pt x="4214" y="0"/>
                    </a:moveTo>
                  </a:path>
                </a:pathLst>
              </a:custGeom>
              <a:solidFill>
                <a:srgbClr val="FFFF33">
                  <a:alpha val="29803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8100" cap="flat">
                    <a:solidFill>
                      <a:srgbClr val="D90B00">
                        <a:alpha val="29803"/>
                      </a:srgbClr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>
                <a:defPPr>
                  <a:defRPr lang="en-US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5pPr>
                <a:lvl6pPr marL="22860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6pPr>
                <a:lvl7pPr marL="27432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7pPr>
                <a:lvl8pPr marL="32004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8pPr>
                <a:lvl9pPr marL="36576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9pPr>
              </a:lstStyle>
              <a:p>
                <a:endParaRPr lang="en-US"/>
              </a:p>
            </p:txBody>
          </p:sp>
        </p:grpSp>
        <p:grpSp>
          <p:nvGrpSpPr>
            <p:cNvPr id="18" name="Group 17"/>
            <p:cNvGrpSpPr>
              <a:grpSpLocks/>
            </p:cNvGrpSpPr>
            <p:nvPr/>
          </p:nvGrpSpPr>
          <p:grpSpPr bwMode="auto">
            <a:xfrm>
              <a:off x="5867400" y="369887"/>
              <a:ext cx="663575" cy="1558925"/>
              <a:chOff x="0" y="0"/>
              <a:chExt cx="417" cy="981"/>
            </a:xfrm>
          </p:grpSpPr>
          <p:grpSp>
            <p:nvGrpSpPr>
              <p:cNvPr id="19" name="Group 18"/>
              <p:cNvGrpSpPr>
                <a:grpSpLocks/>
              </p:cNvGrpSpPr>
              <p:nvPr/>
            </p:nvGrpSpPr>
            <p:grpSpPr bwMode="auto">
              <a:xfrm>
                <a:off x="0" y="229"/>
                <a:ext cx="352" cy="752"/>
                <a:chOff x="0" y="0"/>
                <a:chExt cx="352" cy="752"/>
              </a:xfrm>
            </p:grpSpPr>
            <p:sp>
              <p:nvSpPr>
                <p:cNvPr id="21" name="Freeform 20"/>
                <p:cNvSpPr>
                  <a:spLocks/>
                </p:cNvSpPr>
                <p:nvPr/>
              </p:nvSpPr>
              <p:spPr bwMode="auto">
                <a:xfrm>
                  <a:off x="0" y="81"/>
                  <a:ext cx="349" cy="671"/>
                </a:xfrm>
                <a:custGeom>
                  <a:avLst/>
                  <a:gdLst>
                    <a:gd name="T0" fmla="*/ 245 w 21600"/>
                    <a:gd name="T1" fmla="*/ 0 h 21600"/>
                    <a:gd name="T2" fmla="*/ 0 w 21600"/>
                    <a:gd name="T3" fmla="*/ 671 h 21600"/>
                    <a:gd name="T4" fmla="*/ 349 w 21600"/>
                    <a:gd name="T5" fmla="*/ 49 h 21600"/>
                    <a:gd name="T6" fmla="*/ 311 w 21600"/>
                    <a:gd name="T7" fmla="*/ 51 h 21600"/>
                    <a:gd name="T8" fmla="*/ 286 w 21600"/>
                    <a:gd name="T9" fmla="*/ 44 h 21600"/>
                    <a:gd name="T10" fmla="*/ 256 w 21600"/>
                    <a:gd name="T11" fmla="*/ 24 h 21600"/>
                    <a:gd name="T12" fmla="*/ 245 w 21600"/>
                    <a:gd name="T13" fmla="*/ 0 h 21600"/>
                    <a:gd name="T14" fmla="*/ 245 w 21600"/>
                    <a:gd name="T15" fmla="*/ 0 h 2160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1600" h="21600">
                      <a:moveTo>
                        <a:pt x="15180" y="0"/>
                      </a:moveTo>
                      <a:lnTo>
                        <a:pt x="0" y="21600"/>
                      </a:lnTo>
                      <a:lnTo>
                        <a:pt x="21600" y="1571"/>
                      </a:lnTo>
                      <a:lnTo>
                        <a:pt x="19229" y="1656"/>
                      </a:lnTo>
                      <a:lnTo>
                        <a:pt x="17682" y="1423"/>
                      </a:lnTo>
                      <a:lnTo>
                        <a:pt x="15839" y="779"/>
                      </a:lnTo>
                      <a:lnTo>
                        <a:pt x="15180" y="0"/>
                      </a:lnTo>
                      <a:close/>
                      <a:moveTo>
                        <a:pt x="15180" y="0"/>
                      </a:moveTo>
                    </a:path>
                  </a:pathLst>
                </a:custGeom>
                <a:solidFill>
                  <a:srgbClr val="F6FAD3"/>
                </a:solidFill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>
                  <a:defPPr>
                    <a:defRPr lang="en-US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5pPr>
                  <a:lvl6pPr marL="22860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6pPr>
                  <a:lvl7pPr marL="27432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7pPr>
                  <a:lvl8pPr marL="32004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8pPr>
                  <a:lvl9pPr marL="36576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22" name="Freeform 21"/>
                <p:cNvSpPr>
                  <a:spLocks/>
                </p:cNvSpPr>
                <p:nvPr/>
              </p:nvSpPr>
              <p:spPr bwMode="auto">
                <a:xfrm>
                  <a:off x="244" y="73"/>
                  <a:ext cx="108" cy="54"/>
                </a:xfrm>
                <a:custGeom>
                  <a:avLst/>
                  <a:gdLst>
                    <a:gd name="T0" fmla="*/ 0 w 21600"/>
                    <a:gd name="T1" fmla="*/ 5 h 21600"/>
                    <a:gd name="T2" fmla="*/ 17 w 21600"/>
                    <a:gd name="T3" fmla="*/ 0 h 21600"/>
                    <a:gd name="T4" fmla="*/ 38 w 21600"/>
                    <a:gd name="T5" fmla="*/ 0 h 21600"/>
                    <a:gd name="T6" fmla="*/ 54 w 21600"/>
                    <a:gd name="T7" fmla="*/ 2 h 21600"/>
                    <a:gd name="T8" fmla="*/ 73 w 21600"/>
                    <a:gd name="T9" fmla="*/ 14 h 21600"/>
                    <a:gd name="T10" fmla="*/ 86 w 21600"/>
                    <a:gd name="T11" fmla="*/ 26 h 21600"/>
                    <a:gd name="T12" fmla="*/ 100 w 21600"/>
                    <a:gd name="T13" fmla="*/ 38 h 21600"/>
                    <a:gd name="T14" fmla="*/ 108 w 21600"/>
                    <a:gd name="T15" fmla="*/ 54 h 2160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1600" h="21600">
                      <a:moveTo>
                        <a:pt x="0" y="1981"/>
                      </a:moveTo>
                      <a:lnTo>
                        <a:pt x="3370" y="0"/>
                      </a:lnTo>
                      <a:lnTo>
                        <a:pt x="7681" y="0"/>
                      </a:lnTo>
                      <a:lnTo>
                        <a:pt x="10837" y="659"/>
                      </a:lnTo>
                      <a:lnTo>
                        <a:pt x="14558" y="5483"/>
                      </a:lnTo>
                      <a:cubicBezTo>
                        <a:pt x="14558" y="5483"/>
                        <a:pt x="16612" y="9250"/>
                        <a:pt x="17196" y="10304"/>
                      </a:cubicBezTo>
                      <a:cubicBezTo>
                        <a:pt x="17803" y="11400"/>
                        <a:pt x="19975" y="15254"/>
                        <a:pt x="19975" y="15254"/>
                      </a:cubicBezTo>
                      <a:lnTo>
                        <a:pt x="21600" y="21600"/>
                      </a:lnTo>
                    </a:path>
                  </a:pathLst>
                </a:custGeom>
                <a:noFill/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>
                  <a:defPPr>
                    <a:defRPr lang="en-US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5pPr>
                  <a:lvl6pPr marL="22860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6pPr>
                  <a:lvl7pPr marL="27432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7pPr>
                  <a:lvl8pPr marL="32004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8pPr>
                  <a:lvl9pPr marL="36576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23" name="Line 19"/>
                <p:cNvSpPr>
                  <a:spLocks noChangeShapeType="1"/>
                </p:cNvSpPr>
                <p:nvPr/>
              </p:nvSpPr>
              <p:spPr bwMode="auto">
                <a:xfrm flipH="1">
                  <a:off x="234" y="0"/>
                  <a:ext cx="111" cy="248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lIns="0" tIns="0" rIns="0" bIns="0"/>
                <a:lstStyle>
                  <a:defPPr>
                    <a:defRPr lang="en-US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5pPr>
                  <a:lvl6pPr marL="22860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6pPr>
                  <a:lvl7pPr marL="27432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7pPr>
                  <a:lvl8pPr marL="32004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8pPr>
                  <a:lvl9pPr marL="36576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9pPr>
                </a:lstStyle>
                <a:p>
                  <a:endParaRPr lang="en-US"/>
                </a:p>
              </p:txBody>
            </p:sp>
          </p:grpSp>
          <p:sp>
            <p:nvSpPr>
              <p:cNvPr id="20" name="Line 21"/>
              <p:cNvSpPr>
                <a:spLocks noChangeShapeType="1"/>
              </p:cNvSpPr>
              <p:nvPr/>
            </p:nvSpPr>
            <p:spPr bwMode="auto">
              <a:xfrm flipH="1">
                <a:off x="343" y="0"/>
                <a:ext cx="74" cy="23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 type="stealth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>
                <a:defPPr>
                  <a:defRPr lang="en-US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5pPr>
                <a:lvl6pPr marL="22860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6pPr>
                <a:lvl7pPr marL="27432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7pPr>
                <a:lvl8pPr marL="32004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8pPr>
                <a:lvl9pPr marL="36576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9pPr>
              </a:lstStyle>
              <a:p>
                <a:endParaRPr lang="en-US"/>
              </a:p>
            </p:txBody>
          </p:sp>
        </p:grpSp>
      </p:grpSp>
      <p:sp>
        <p:nvSpPr>
          <p:cNvPr id="13" name="TextBox 12"/>
          <p:cNvSpPr txBox="1"/>
          <p:nvPr/>
        </p:nvSpPr>
        <p:spPr>
          <a:xfrm>
            <a:off x="496205" y="381000"/>
            <a:ext cx="815159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 smtClean="0">
                <a:latin typeface="Helvetica"/>
                <a:cs typeface="Helvetica"/>
              </a:rPr>
              <a:t>How are categories represented?</a:t>
            </a:r>
            <a:endParaRPr lang="en-US" sz="4200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839235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762000" y="1299334"/>
            <a:ext cx="3657600" cy="5087180"/>
            <a:chOff x="4800600" y="369887"/>
            <a:chExt cx="2290763" cy="3186113"/>
          </a:xfrm>
        </p:grpSpPr>
        <p:grpSp>
          <p:nvGrpSpPr>
            <p:cNvPr id="17" name="Group 16"/>
            <p:cNvGrpSpPr>
              <a:grpSpLocks/>
            </p:cNvGrpSpPr>
            <p:nvPr/>
          </p:nvGrpSpPr>
          <p:grpSpPr bwMode="auto">
            <a:xfrm flipH="1">
              <a:off x="4800600" y="1676400"/>
              <a:ext cx="2290763" cy="1879600"/>
              <a:chOff x="0" y="0"/>
              <a:chExt cx="1442" cy="1184"/>
            </a:xfrm>
          </p:grpSpPr>
          <p:pic>
            <p:nvPicPr>
              <p:cNvPr id="24" name="Picture 23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1442" cy="11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5" name="Freeform 24"/>
              <p:cNvSpPr>
                <a:spLocks/>
              </p:cNvSpPr>
              <p:nvPr/>
            </p:nvSpPr>
            <p:spPr bwMode="auto">
              <a:xfrm>
                <a:off x="626" y="41"/>
                <a:ext cx="384" cy="272"/>
              </a:xfrm>
              <a:custGeom>
                <a:avLst/>
                <a:gdLst>
                  <a:gd name="T0" fmla="*/ 75 w 21600"/>
                  <a:gd name="T1" fmla="*/ 0 h 21100"/>
                  <a:gd name="T2" fmla="*/ 221 w 21600"/>
                  <a:gd name="T3" fmla="*/ 0 h 21100"/>
                  <a:gd name="T4" fmla="*/ 384 w 21600"/>
                  <a:gd name="T5" fmla="*/ 24 h 21100"/>
                  <a:gd name="T6" fmla="*/ 352 w 21600"/>
                  <a:gd name="T7" fmla="*/ 82 h 21100"/>
                  <a:gd name="T8" fmla="*/ 301 w 21600"/>
                  <a:gd name="T9" fmla="*/ 162 h 21100"/>
                  <a:gd name="T10" fmla="*/ 262 w 21600"/>
                  <a:gd name="T11" fmla="*/ 215 h 21100"/>
                  <a:gd name="T12" fmla="*/ 164 w 21600"/>
                  <a:gd name="T13" fmla="*/ 271 h 21100"/>
                  <a:gd name="T14" fmla="*/ 66 w 21600"/>
                  <a:gd name="T15" fmla="*/ 230 h 21100"/>
                  <a:gd name="T16" fmla="*/ 0 w 21600"/>
                  <a:gd name="T17" fmla="*/ 134 h 21100"/>
                  <a:gd name="T18" fmla="*/ 0 w 21600"/>
                  <a:gd name="T19" fmla="*/ 40 h 21100"/>
                  <a:gd name="T20" fmla="*/ 75 w 21600"/>
                  <a:gd name="T21" fmla="*/ 0 h 21100"/>
                  <a:gd name="T22" fmla="*/ 75 w 21600"/>
                  <a:gd name="T23" fmla="*/ 0 h 21100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21600" h="21100">
                    <a:moveTo>
                      <a:pt x="4214" y="0"/>
                    </a:moveTo>
                    <a:lnTo>
                      <a:pt x="12452" y="0"/>
                    </a:lnTo>
                    <a:lnTo>
                      <a:pt x="21600" y="1862"/>
                    </a:lnTo>
                    <a:lnTo>
                      <a:pt x="19778" y="6361"/>
                    </a:lnTo>
                    <a:lnTo>
                      <a:pt x="16920" y="12531"/>
                    </a:lnTo>
                    <a:lnTo>
                      <a:pt x="14718" y="16654"/>
                    </a:lnTo>
                    <a:cubicBezTo>
                      <a:pt x="14718" y="16654"/>
                      <a:pt x="10227" y="21600"/>
                      <a:pt x="9253" y="21058"/>
                    </a:cubicBezTo>
                    <a:cubicBezTo>
                      <a:pt x="8279" y="20517"/>
                      <a:pt x="3727" y="17879"/>
                      <a:pt x="3727" y="17879"/>
                    </a:cubicBezTo>
                    <a:lnTo>
                      <a:pt x="0" y="10412"/>
                    </a:lnTo>
                    <a:lnTo>
                      <a:pt x="0" y="3086"/>
                    </a:lnTo>
                    <a:lnTo>
                      <a:pt x="4214" y="0"/>
                    </a:lnTo>
                    <a:close/>
                    <a:moveTo>
                      <a:pt x="4214" y="0"/>
                    </a:moveTo>
                  </a:path>
                </a:pathLst>
              </a:custGeom>
              <a:solidFill>
                <a:srgbClr val="FFFF33">
                  <a:alpha val="29803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8100" cap="flat">
                    <a:solidFill>
                      <a:srgbClr val="D90B00">
                        <a:alpha val="29803"/>
                      </a:srgbClr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>
                <a:defPPr>
                  <a:defRPr lang="en-US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5pPr>
                <a:lvl6pPr marL="22860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6pPr>
                <a:lvl7pPr marL="27432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7pPr>
                <a:lvl8pPr marL="32004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8pPr>
                <a:lvl9pPr marL="36576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9pPr>
              </a:lstStyle>
              <a:p>
                <a:endParaRPr lang="en-US"/>
              </a:p>
            </p:txBody>
          </p:sp>
        </p:grpSp>
        <p:grpSp>
          <p:nvGrpSpPr>
            <p:cNvPr id="18" name="Group 17"/>
            <p:cNvGrpSpPr>
              <a:grpSpLocks/>
            </p:cNvGrpSpPr>
            <p:nvPr/>
          </p:nvGrpSpPr>
          <p:grpSpPr bwMode="auto">
            <a:xfrm>
              <a:off x="5867400" y="369887"/>
              <a:ext cx="663575" cy="1558925"/>
              <a:chOff x="0" y="0"/>
              <a:chExt cx="417" cy="981"/>
            </a:xfrm>
          </p:grpSpPr>
          <p:grpSp>
            <p:nvGrpSpPr>
              <p:cNvPr id="19" name="Group 18"/>
              <p:cNvGrpSpPr>
                <a:grpSpLocks/>
              </p:cNvGrpSpPr>
              <p:nvPr/>
            </p:nvGrpSpPr>
            <p:grpSpPr bwMode="auto">
              <a:xfrm>
                <a:off x="0" y="229"/>
                <a:ext cx="352" cy="752"/>
                <a:chOff x="0" y="0"/>
                <a:chExt cx="352" cy="752"/>
              </a:xfrm>
            </p:grpSpPr>
            <p:sp>
              <p:nvSpPr>
                <p:cNvPr id="21" name="Freeform 20"/>
                <p:cNvSpPr>
                  <a:spLocks/>
                </p:cNvSpPr>
                <p:nvPr/>
              </p:nvSpPr>
              <p:spPr bwMode="auto">
                <a:xfrm>
                  <a:off x="0" y="81"/>
                  <a:ext cx="349" cy="671"/>
                </a:xfrm>
                <a:custGeom>
                  <a:avLst/>
                  <a:gdLst>
                    <a:gd name="T0" fmla="*/ 245 w 21600"/>
                    <a:gd name="T1" fmla="*/ 0 h 21600"/>
                    <a:gd name="T2" fmla="*/ 0 w 21600"/>
                    <a:gd name="T3" fmla="*/ 671 h 21600"/>
                    <a:gd name="T4" fmla="*/ 349 w 21600"/>
                    <a:gd name="T5" fmla="*/ 49 h 21600"/>
                    <a:gd name="T6" fmla="*/ 311 w 21600"/>
                    <a:gd name="T7" fmla="*/ 51 h 21600"/>
                    <a:gd name="T8" fmla="*/ 286 w 21600"/>
                    <a:gd name="T9" fmla="*/ 44 h 21600"/>
                    <a:gd name="T10" fmla="*/ 256 w 21600"/>
                    <a:gd name="T11" fmla="*/ 24 h 21600"/>
                    <a:gd name="T12" fmla="*/ 245 w 21600"/>
                    <a:gd name="T13" fmla="*/ 0 h 21600"/>
                    <a:gd name="T14" fmla="*/ 245 w 21600"/>
                    <a:gd name="T15" fmla="*/ 0 h 2160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1600" h="21600">
                      <a:moveTo>
                        <a:pt x="15180" y="0"/>
                      </a:moveTo>
                      <a:lnTo>
                        <a:pt x="0" y="21600"/>
                      </a:lnTo>
                      <a:lnTo>
                        <a:pt x="21600" y="1571"/>
                      </a:lnTo>
                      <a:lnTo>
                        <a:pt x="19229" y="1656"/>
                      </a:lnTo>
                      <a:lnTo>
                        <a:pt x="17682" y="1423"/>
                      </a:lnTo>
                      <a:lnTo>
                        <a:pt x="15839" y="779"/>
                      </a:lnTo>
                      <a:lnTo>
                        <a:pt x="15180" y="0"/>
                      </a:lnTo>
                      <a:close/>
                      <a:moveTo>
                        <a:pt x="15180" y="0"/>
                      </a:moveTo>
                    </a:path>
                  </a:pathLst>
                </a:custGeom>
                <a:solidFill>
                  <a:srgbClr val="F6FAD3"/>
                </a:solidFill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>
                  <a:defPPr>
                    <a:defRPr lang="en-US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5pPr>
                  <a:lvl6pPr marL="22860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6pPr>
                  <a:lvl7pPr marL="27432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7pPr>
                  <a:lvl8pPr marL="32004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8pPr>
                  <a:lvl9pPr marL="36576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22" name="Freeform 21"/>
                <p:cNvSpPr>
                  <a:spLocks/>
                </p:cNvSpPr>
                <p:nvPr/>
              </p:nvSpPr>
              <p:spPr bwMode="auto">
                <a:xfrm>
                  <a:off x="244" y="73"/>
                  <a:ext cx="108" cy="54"/>
                </a:xfrm>
                <a:custGeom>
                  <a:avLst/>
                  <a:gdLst>
                    <a:gd name="T0" fmla="*/ 0 w 21600"/>
                    <a:gd name="T1" fmla="*/ 5 h 21600"/>
                    <a:gd name="T2" fmla="*/ 17 w 21600"/>
                    <a:gd name="T3" fmla="*/ 0 h 21600"/>
                    <a:gd name="T4" fmla="*/ 38 w 21600"/>
                    <a:gd name="T5" fmla="*/ 0 h 21600"/>
                    <a:gd name="T6" fmla="*/ 54 w 21600"/>
                    <a:gd name="T7" fmla="*/ 2 h 21600"/>
                    <a:gd name="T8" fmla="*/ 73 w 21600"/>
                    <a:gd name="T9" fmla="*/ 14 h 21600"/>
                    <a:gd name="T10" fmla="*/ 86 w 21600"/>
                    <a:gd name="T11" fmla="*/ 26 h 21600"/>
                    <a:gd name="T12" fmla="*/ 100 w 21600"/>
                    <a:gd name="T13" fmla="*/ 38 h 21600"/>
                    <a:gd name="T14" fmla="*/ 108 w 21600"/>
                    <a:gd name="T15" fmla="*/ 54 h 2160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1600" h="21600">
                      <a:moveTo>
                        <a:pt x="0" y="1981"/>
                      </a:moveTo>
                      <a:lnTo>
                        <a:pt x="3370" y="0"/>
                      </a:lnTo>
                      <a:lnTo>
                        <a:pt x="7681" y="0"/>
                      </a:lnTo>
                      <a:lnTo>
                        <a:pt x="10837" y="659"/>
                      </a:lnTo>
                      <a:lnTo>
                        <a:pt x="14558" y="5483"/>
                      </a:lnTo>
                      <a:cubicBezTo>
                        <a:pt x="14558" y="5483"/>
                        <a:pt x="16612" y="9250"/>
                        <a:pt x="17196" y="10304"/>
                      </a:cubicBezTo>
                      <a:cubicBezTo>
                        <a:pt x="17803" y="11400"/>
                        <a:pt x="19975" y="15254"/>
                        <a:pt x="19975" y="15254"/>
                      </a:cubicBezTo>
                      <a:lnTo>
                        <a:pt x="21600" y="21600"/>
                      </a:lnTo>
                    </a:path>
                  </a:pathLst>
                </a:custGeom>
                <a:noFill/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>
                  <a:defPPr>
                    <a:defRPr lang="en-US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5pPr>
                  <a:lvl6pPr marL="22860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6pPr>
                  <a:lvl7pPr marL="27432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7pPr>
                  <a:lvl8pPr marL="32004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8pPr>
                  <a:lvl9pPr marL="36576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23" name="Line 19"/>
                <p:cNvSpPr>
                  <a:spLocks noChangeShapeType="1"/>
                </p:cNvSpPr>
                <p:nvPr/>
              </p:nvSpPr>
              <p:spPr bwMode="auto">
                <a:xfrm flipH="1">
                  <a:off x="234" y="0"/>
                  <a:ext cx="111" cy="248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lIns="0" tIns="0" rIns="0" bIns="0"/>
                <a:lstStyle>
                  <a:defPPr>
                    <a:defRPr lang="en-US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5pPr>
                  <a:lvl6pPr marL="22860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6pPr>
                  <a:lvl7pPr marL="27432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7pPr>
                  <a:lvl8pPr marL="32004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8pPr>
                  <a:lvl9pPr marL="36576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9pPr>
                </a:lstStyle>
                <a:p>
                  <a:endParaRPr lang="en-US"/>
                </a:p>
              </p:txBody>
            </p:sp>
          </p:grpSp>
          <p:sp>
            <p:nvSpPr>
              <p:cNvPr id="20" name="Line 21"/>
              <p:cNvSpPr>
                <a:spLocks noChangeShapeType="1"/>
              </p:cNvSpPr>
              <p:nvPr/>
            </p:nvSpPr>
            <p:spPr bwMode="auto">
              <a:xfrm flipH="1">
                <a:off x="343" y="0"/>
                <a:ext cx="74" cy="23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 type="stealth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>
                <a:defPPr>
                  <a:defRPr lang="en-US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5pPr>
                <a:lvl6pPr marL="22860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6pPr>
                <a:lvl7pPr marL="27432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7pPr>
                <a:lvl8pPr marL="32004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8pPr>
                <a:lvl9pPr marL="36576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9pPr>
              </a:lstStyle>
              <a:p>
                <a:endParaRPr lang="en-US"/>
              </a:p>
            </p:txBody>
          </p:sp>
        </p:grpSp>
      </p:grpSp>
      <p:sp>
        <p:nvSpPr>
          <p:cNvPr id="13" name="TextBox 12"/>
          <p:cNvSpPr txBox="1"/>
          <p:nvPr/>
        </p:nvSpPr>
        <p:spPr>
          <a:xfrm>
            <a:off x="496205" y="381000"/>
            <a:ext cx="815159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 smtClean="0">
                <a:latin typeface="Helvetica"/>
                <a:cs typeface="Helvetica"/>
              </a:rPr>
              <a:t>How are categories represented?</a:t>
            </a:r>
            <a:endParaRPr lang="en-US" sz="4200" dirty="0">
              <a:latin typeface="Helvetica"/>
              <a:cs typeface="Helvetica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5010259" y="1299334"/>
            <a:ext cx="2656732" cy="2563942"/>
            <a:chOff x="1752600" y="1066800"/>
            <a:chExt cx="5181600" cy="5000625"/>
          </a:xfrm>
        </p:grpSpPr>
        <p:pic>
          <p:nvPicPr>
            <p:cNvPr id="15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2590801" y="3505200"/>
              <a:ext cx="4114800" cy="2562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6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52600" y="1066800"/>
              <a:ext cx="4114800" cy="2562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27" name="Straight Connector 26"/>
            <p:cNvCxnSpPr/>
            <p:nvPr/>
          </p:nvCxnSpPr>
          <p:spPr>
            <a:xfrm flipV="1">
              <a:off x="1828800" y="2286000"/>
              <a:ext cx="5105400" cy="2362200"/>
            </a:xfrm>
            <a:prstGeom prst="line">
              <a:avLst/>
            </a:prstGeom>
            <a:ln>
              <a:solidFill>
                <a:srgbClr val="00B050"/>
              </a:solidFill>
              <a:prstDash val="dash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9732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762000" y="1299334"/>
            <a:ext cx="3657600" cy="5087180"/>
            <a:chOff x="4800600" y="369887"/>
            <a:chExt cx="2290763" cy="3186113"/>
          </a:xfrm>
        </p:grpSpPr>
        <p:grpSp>
          <p:nvGrpSpPr>
            <p:cNvPr id="17" name="Group 16"/>
            <p:cNvGrpSpPr>
              <a:grpSpLocks/>
            </p:cNvGrpSpPr>
            <p:nvPr/>
          </p:nvGrpSpPr>
          <p:grpSpPr bwMode="auto">
            <a:xfrm flipH="1">
              <a:off x="4800600" y="1676400"/>
              <a:ext cx="2290763" cy="1879600"/>
              <a:chOff x="0" y="0"/>
              <a:chExt cx="1442" cy="1184"/>
            </a:xfrm>
          </p:grpSpPr>
          <p:pic>
            <p:nvPicPr>
              <p:cNvPr id="24" name="Picture 23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1442" cy="11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5" name="Freeform 24"/>
              <p:cNvSpPr>
                <a:spLocks/>
              </p:cNvSpPr>
              <p:nvPr/>
            </p:nvSpPr>
            <p:spPr bwMode="auto">
              <a:xfrm>
                <a:off x="626" y="41"/>
                <a:ext cx="384" cy="272"/>
              </a:xfrm>
              <a:custGeom>
                <a:avLst/>
                <a:gdLst>
                  <a:gd name="T0" fmla="*/ 75 w 21600"/>
                  <a:gd name="T1" fmla="*/ 0 h 21100"/>
                  <a:gd name="T2" fmla="*/ 221 w 21600"/>
                  <a:gd name="T3" fmla="*/ 0 h 21100"/>
                  <a:gd name="T4" fmla="*/ 384 w 21600"/>
                  <a:gd name="T5" fmla="*/ 24 h 21100"/>
                  <a:gd name="T6" fmla="*/ 352 w 21600"/>
                  <a:gd name="T7" fmla="*/ 82 h 21100"/>
                  <a:gd name="T8" fmla="*/ 301 w 21600"/>
                  <a:gd name="T9" fmla="*/ 162 h 21100"/>
                  <a:gd name="T10" fmla="*/ 262 w 21600"/>
                  <a:gd name="T11" fmla="*/ 215 h 21100"/>
                  <a:gd name="T12" fmla="*/ 164 w 21600"/>
                  <a:gd name="T13" fmla="*/ 271 h 21100"/>
                  <a:gd name="T14" fmla="*/ 66 w 21600"/>
                  <a:gd name="T15" fmla="*/ 230 h 21100"/>
                  <a:gd name="T16" fmla="*/ 0 w 21600"/>
                  <a:gd name="T17" fmla="*/ 134 h 21100"/>
                  <a:gd name="T18" fmla="*/ 0 w 21600"/>
                  <a:gd name="T19" fmla="*/ 40 h 21100"/>
                  <a:gd name="T20" fmla="*/ 75 w 21600"/>
                  <a:gd name="T21" fmla="*/ 0 h 21100"/>
                  <a:gd name="T22" fmla="*/ 75 w 21600"/>
                  <a:gd name="T23" fmla="*/ 0 h 21100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21600" h="21100">
                    <a:moveTo>
                      <a:pt x="4214" y="0"/>
                    </a:moveTo>
                    <a:lnTo>
                      <a:pt x="12452" y="0"/>
                    </a:lnTo>
                    <a:lnTo>
                      <a:pt x="21600" y="1862"/>
                    </a:lnTo>
                    <a:lnTo>
                      <a:pt x="19778" y="6361"/>
                    </a:lnTo>
                    <a:lnTo>
                      <a:pt x="16920" y="12531"/>
                    </a:lnTo>
                    <a:lnTo>
                      <a:pt x="14718" y="16654"/>
                    </a:lnTo>
                    <a:cubicBezTo>
                      <a:pt x="14718" y="16654"/>
                      <a:pt x="10227" y="21600"/>
                      <a:pt x="9253" y="21058"/>
                    </a:cubicBezTo>
                    <a:cubicBezTo>
                      <a:pt x="8279" y="20517"/>
                      <a:pt x="3727" y="17879"/>
                      <a:pt x="3727" y="17879"/>
                    </a:cubicBezTo>
                    <a:lnTo>
                      <a:pt x="0" y="10412"/>
                    </a:lnTo>
                    <a:lnTo>
                      <a:pt x="0" y="3086"/>
                    </a:lnTo>
                    <a:lnTo>
                      <a:pt x="4214" y="0"/>
                    </a:lnTo>
                    <a:close/>
                    <a:moveTo>
                      <a:pt x="4214" y="0"/>
                    </a:moveTo>
                  </a:path>
                </a:pathLst>
              </a:custGeom>
              <a:solidFill>
                <a:srgbClr val="FFFF33">
                  <a:alpha val="29803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8100" cap="flat">
                    <a:solidFill>
                      <a:srgbClr val="D90B00">
                        <a:alpha val="29803"/>
                      </a:srgbClr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>
                <a:defPPr>
                  <a:defRPr lang="en-US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5pPr>
                <a:lvl6pPr marL="22860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6pPr>
                <a:lvl7pPr marL="27432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7pPr>
                <a:lvl8pPr marL="32004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8pPr>
                <a:lvl9pPr marL="36576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9pPr>
              </a:lstStyle>
              <a:p>
                <a:endParaRPr lang="en-US"/>
              </a:p>
            </p:txBody>
          </p:sp>
        </p:grpSp>
        <p:grpSp>
          <p:nvGrpSpPr>
            <p:cNvPr id="18" name="Group 17"/>
            <p:cNvGrpSpPr>
              <a:grpSpLocks/>
            </p:cNvGrpSpPr>
            <p:nvPr/>
          </p:nvGrpSpPr>
          <p:grpSpPr bwMode="auto">
            <a:xfrm>
              <a:off x="5867400" y="369887"/>
              <a:ext cx="663575" cy="1558925"/>
              <a:chOff x="0" y="0"/>
              <a:chExt cx="417" cy="981"/>
            </a:xfrm>
          </p:grpSpPr>
          <p:grpSp>
            <p:nvGrpSpPr>
              <p:cNvPr id="19" name="Group 18"/>
              <p:cNvGrpSpPr>
                <a:grpSpLocks/>
              </p:cNvGrpSpPr>
              <p:nvPr/>
            </p:nvGrpSpPr>
            <p:grpSpPr bwMode="auto">
              <a:xfrm>
                <a:off x="0" y="229"/>
                <a:ext cx="352" cy="752"/>
                <a:chOff x="0" y="0"/>
                <a:chExt cx="352" cy="752"/>
              </a:xfrm>
            </p:grpSpPr>
            <p:sp>
              <p:nvSpPr>
                <p:cNvPr id="21" name="Freeform 20"/>
                <p:cNvSpPr>
                  <a:spLocks/>
                </p:cNvSpPr>
                <p:nvPr/>
              </p:nvSpPr>
              <p:spPr bwMode="auto">
                <a:xfrm>
                  <a:off x="0" y="81"/>
                  <a:ext cx="349" cy="671"/>
                </a:xfrm>
                <a:custGeom>
                  <a:avLst/>
                  <a:gdLst>
                    <a:gd name="T0" fmla="*/ 245 w 21600"/>
                    <a:gd name="T1" fmla="*/ 0 h 21600"/>
                    <a:gd name="T2" fmla="*/ 0 w 21600"/>
                    <a:gd name="T3" fmla="*/ 671 h 21600"/>
                    <a:gd name="T4" fmla="*/ 349 w 21600"/>
                    <a:gd name="T5" fmla="*/ 49 h 21600"/>
                    <a:gd name="T6" fmla="*/ 311 w 21600"/>
                    <a:gd name="T7" fmla="*/ 51 h 21600"/>
                    <a:gd name="T8" fmla="*/ 286 w 21600"/>
                    <a:gd name="T9" fmla="*/ 44 h 21600"/>
                    <a:gd name="T10" fmla="*/ 256 w 21600"/>
                    <a:gd name="T11" fmla="*/ 24 h 21600"/>
                    <a:gd name="T12" fmla="*/ 245 w 21600"/>
                    <a:gd name="T13" fmla="*/ 0 h 21600"/>
                    <a:gd name="T14" fmla="*/ 245 w 21600"/>
                    <a:gd name="T15" fmla="*/ 0 h 2160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1600" h="21600">
                      <a:moveTo>
                        <a:pt x="15180" y="0"/>
                      </a:moveTo>
                      <a:lnTo>
                        <a:pt x="0" y="21600"/>
                      </a:lnTo>
                      <a:lnTo>
                        <a:pt x="21600" y="1571"/>
                      </a:lnTo>
                      <a:lnTo>
                        <a:pt x="19229" y="1656"/>
                      </a:lnTo>
                      <a:lnTo>
                        <a:pt x="17682" y="1423"/>
                      </a:lnTo>
                      <a:lnTo>
                        <a:pt x="15839" y="779"/>
                      </a:lnTo>
                      <a:lnTo>
                        <a:pt x="15180" y="0"/>
                      </a:lnTo>
                      <a:close/>
                      <a:moveTo>
                        <a:pt x="15180" y="0"/>
                      </a:moveTo>
                    </a:path>
                  </a:pathLst>
                </a:custGeom>
                <a:solidFill>
                  <a:srgbClr val="F6FAD3"/>
                </a:solidFill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>
                  <a:defPPr>
                    <a:defRPr lang="en-US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5pPr>
                  <a:lvl6pPr marL="22860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6pPr>
                  <a:lvl7pPr marL="27432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7pPr>
                  <a:lvl8pPr marL="32004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8pPr>
                  <a:lvl9pPr marL="36576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22" name="Freeform 21"/>
                <p:cNvSpPr>
                  <a:spLocks/>
                </p:cNvSpPr>
                <p:nvPr/>
              </p:nvSpPr>
              <p:spPr bwMode="auto">
                <a:xfrm>
                  <a:off x="244" y="73"/>
                  <a:ext cx="108" cy="54"/>
                </a:xfrm>
                <a:custGeom>
                  <a:avLst/>
                  <a:gdLst>
                    <a:gd name="T0" fmla="*/ 0 w 21600"/>
                    <a:gd name="T1" fmla="*/ 5 h 21600"/>
                    <a:gd name="T2" fmla="*/ 17 w 21600"/>
                    <a:gd name="T3" fmla="*/ 0 h 21600"/>
                    <a:gd name="T4" fmla="*/ 38 w 21600"/>
                    <a:gd name="T5" fmla="*/ 0 h 21600"/>
                    <a:gd name="T6" fmla="*/ 54 w 21600"/>
                    <a:gd name="T7" fmla="*/ 2 h 21600"/>
                    <a:gd name="T8" fmla="*/ 73 w 21600"/>
                    <a:gd name="T9" fmla="*/ 14 h 21600"/>
                    <a:gd name="T10" fmla="*/ 86 w 21600"/>
                    <a:gd name="T11" fmla="*/ 26 h 21600"/>
                    <a:gd name="T12" fmla="*/ 100 w 21600"/>
                    <a:gd name="T13" fmla="*/ 38 h 21600"/>
                    <a:gd name="T14" fmla="*/ 108 w 21600"/>
                    <a:gd name="T15" fmla="*/ 54 h 2160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1600" h="21600">
                      <a:moveTo>
                        <a:pt x="0" y="1981"/>
                      </a:moveTo>
                      <a:lnTo>
                        <a:pt x="3370" y="0"/>
                      </a:lnTo>
                      <a:lnTo>
                        <a:pt x="7681" y="0"/>
                      </a:lnTo>
                      <a:lnTo>
                        <a:pt x="10837" y="659"/>
                      </a:lnTo>
                      <a:lnTo>
                        <a:pt x="14558" y="5483"/>
                      </a:lnTo>
                      <a:cubicBezTo>
                        <a:pt x="14558" y="5483"/>
                        <a:pt x="16612" y="9250"/>
                        <a:pt x="17196" y="10304"/>
                      </a:cubicBezTo>
                      <a:cubicBezTo>
                        <a:pt x="17803" y="11400"/>
                        <a:pt x="19975" y="15254"/>
                        <a:pt x="19975" y="15254"/>
                      </a:cubicBezTo>
                      <a:lnTo>
                        <a:pt x="21600" y="21600"/>
                      </a:lnTo>
                    </a:path>
                  </a:pathLst>
                </a:custGeom>
                <a:noFill/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>
                  <a:defPPr>
                    <a:defRPr lang="en-US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5pPr>
                  <a:lvl6pPr marL="22860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6pPr>
                  <a:lvl7pPr marL="27432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7pPr>
                  <a:lvl8pPr marL="32004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8pPr>
                  <a:lvl9pPr marL="36576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23" name="Line 19"/>
                <p:cNvSpPr>
                  <a:spLocks noChangeShapeType="1"/>
                </p:cNvSpPr>
                <p:nvPr/>
              </p:nvSpPr>
              <p:spPr bwMode="auto">
                <a:xfrm flipH="1">
                  <a:off x="234" y="0"/>
                  <a:ext cx="111" cy="248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lIns="0" tIns="0" rIns="0" bIns="0"/>
                <a:lstStyle>
                  <a:defPPr>
                    <a:defRPr lang="en-US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5pPr>
                  <a:lvl6pPr marL="22860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6pPr>
                  <a:lvl7pPr marL="27432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7pPr>
                  <a:lvl8pPr marL="32004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8pPr>
                  <a:lvl9pPr marL="36576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9pPr>
                </a:lstStyle>
                <a:p>
                  <a:endParaRPr lang="en-US"/>
                </a:p>
              </p:txBody>
            </p:sp>
          </p:grpSp>
          <p:sp>
            <p:nvSpPr>
              <p:cNvPr id="20" name="Line 21"/>
              <p:cNvSpPr>
                <a:spLocks noChangeShapeType="1"/>
              </p:cNvSpPr>
              <p:nvPr/>
            </p:nvSpPr>
            <p:spPr bwMode="auto">
              <a:xfrm flipH="1">
                <a:off x="343" y="0"/>
                <a:ext cx="74" cy="23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 type="stealth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>
                <a:defPPr>
                  <a:defRPr lang="en-US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5pPr>
                <a:lvl6pPr marL="22860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6pPr>
                <a:lvl7pPr marL="27432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7pPr>
                <a:lvl8pPr marL="32004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8pPr>
                <a:lvl9pPr marL="36576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9pPr>
              </a:lstStyle>
              <a:p>
                <a:endParaRPr lang="en-US"/>
              </a:p>
            </p:txBody>
          </p:sp>
        </p:grpSp>
      </p:grpSp>
      <p:sp>
        <p:nvSpPr>
          <p:cNvPr id="13" name="TextBox 12"/>
          <p:cNvSpPr txBox="1"/>
          <p:nvPr/>
        </p:nvSpPr>
        <p:spPr>
          <a:xfrm>
            <a:off x="496205" y="381000"/>
            <a:ext cx="815159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 smtClean="0">
                <a:latin typeface="Helvetica"/>
                <a:cs typeface="Helvetica"/>
              </a:rPr>
              <a:t>How are categories represented?</a:t>
            </a:r>
            <a:endParaRPr lang="en-US" sz="4200" dirty="0">
              <a:latin typeface="Helvetica"/>
              <a:cs typeface="Helvetica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5010259" y="1299334"/>
            <a:ext cx="2656732" cy="2563942"/>
            <a:chOff x="1752600" y="1066800"/>
            <a:chExt cx="5181600" cy="5000625"/>
          </a:xfrm>
        </p:grpSpPr>
        <p:pic>
          <p:nvPicPr>
            <p:cNvPr id="15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2590801" y="3505200"/>
              <a:ext cx="4114800" cy="2562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6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52600" y="1066800"/>
              <a:ext cx="4114800" cy="2562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27" name="Straight Connector 26"/>
            <p:cNvCxnSpPr/>
            <p:nvPr/>
          </p:nvCxnSpPr>
          <p:spPr>
            <a:xfrm flipV="1">
              <a:off x="1828800" y="2286000"/>
              <a:ext cx="5105400" cy="2362200"/>
            </a:xfrm>
            <a:prstGeom prst="line">
              <a:avLst/>
            </a:prstGeom>
            <a:ln>
              <a:solidFill>
                <a:srgbClr val="00B050"/>
              </a:solidFill>
              <a:prstDash val="dash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28" name="Group 27"/>
          <p:cNvGrpSpPr/>
          <p:nvPr/>
        </p:nvGrpSpPr>
        <p:grpSpPr>
          <a:xfrm>
            <a:off x="4605782" y="3890634"/>
            <a:ext cx="3347263" cy="2559010"/>
            <a:chOff x="1524000" y="1295400"/>
            <a:chExt cx="4198678" cy="3209924"/>
          </a:xfrm>
        </p:grpSpPr>
        <p:pic>
          <p:nvPicPr>
            <p:cNvPr id="29" name="Picture 4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000" y="1295400"/>
              <a:ext cx="2505075" cy="25050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0" name="Picture 3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9653" y="3095624"/>
              <a:ext cx="1343025" cy="1409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815096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762000" y="1299334"/>
            <a:ext cx="1905000" cy="2649573"/>
            <a:chOff x="4800600" y="369887"/>
            <a:chExt cx="2290763" cy="3186113"/>
          </a:xfrm>
        </p:grpSpPr>
        <p:grpSp>
          <p:nvGrpSpPr>
            <p:cNvPr id="17" name="Group 16"/>
            <p:cNvGrpSpPr>
              <a:grpSpLocks/>
            </p:cNvGrpSpPr>
            <p:nvPr/>
          </p:nvGrpSpPr>
          <p:grpSpPr bwMode="auto">
            <a:xfrm flipH="1">
              <a:off x="4800600" y="1676400"/>
              <a:ext cx="2290763" cy="1879600"/>
              <a:chOff x="0" y="0"/>
              <a:chExt cx="1442" cy="1184"/>
            </a:xfrm>
          </p:grpSpPr>
          <p:pic>
            <p:nvPicPr>
              <p:cNvPr id="24" name="Picture 23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1442" cy="11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5" name="Freeform 24"/>
              <p:cNvSpPr>
                <a:spLocks/>
              </p:cNvSpPr>
              <p:nvPr/>
            </p:nvSpPr>
            <p:spPr bwMode="auto">
              <a:xfrm>
                <a:off x="626" y="41"/>
                <a:ext cx="384" cy="272"/>
              </a:xfrm>
              <a:custGeom>
                <a:avLst/>
                <a:gdLst>
                  <a:gd name="T0" fmla="*/ 75 w 21600"/>
                  <a:gd name="T1" fmla="*/ 0 h 21100"/>
                  <a:gd name="T2" fmla="*/ 221 w 21600"/>
                  <a:gd name="T3" fmla="*/ 0 h 21100"/>
                  <a:gd name="T4" fmla="*/ 384 w 21600"/>
                  <a:gd name="T5" fmla="*/ 24 h 21100"/>
                  <a:gd name="T6" fmla="*/ 352 w 21600"/>
                  <a:gd name="T7" fmla="*/ 82 h 21100"/>
                  <a:gd name="T8" fmla="*/ 301 w 21600"/>
                  <a:gd name="T9" fmla="*/ 162 h 21100"/>
                  <a:gd name="T10" fmla="*/ 262 w 21600"/>
                  <a:gd name="T11" fmla="*/ 215 h 21100"/>
                  <a:gd name="T12" fmla="*/ 164 w 21600"/>
                  <a:gd name="T13" fmla="*/ 271 h 21100"/>
                  <a:gd name="T14" fmla="*/ 66 w 21600"/>
                  <a:gd name="T15" fmla="*/ 230 h 21100"/>
                  <a:gd name="T16" fmla="*/ 0 w 21600"/>
                  <a:gd name="T17" fmla="*/ 134 h 21100"/>
                  <a:gd name="T18" fmla="*/ 0 w 21600"/>
                  <a:gd name="T19" fmla="*/ 40 h 21100"/>
                  <a:gd name="T20" fmla="*/ 75 w 21600"/>
                  <a:gd name="T21" fmla="*/ 0 h 21100"/>
                  <a:gd name="T22" fmla="*/ 75 w 21600"/>
                  <a:gd name="T23" fmla="*/ 0 h 21100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21600" h="21100">
                    <a:moveTo>
                      <a:pt x="4214" y="0"/>
                    </a:moveTo>
                    <a:lnTo>
                      <a:pt x="12452" y="0"/>
                    </a:lnTo>
                    <a:lnTo>
                      <a:pt x="21600" y="1862"/>
                    </a:lnTo>
                    <a:lnTo>
                      <a:pt x="19778" y="6361"/>
                    </a:lnTo>
                    <a:lnTo>
                      <a:pt x="16920" y="12531"/>
                    </a:lnTo>
                    <a:lnTo>
                      <a:pt x="14718" y="16654"/>
                    </a:lnTo>
                    <a:cubicBezTo>
                      <a:pt x="14718" y="16654"/>
                      <a:pt x="10227" y="21600"/>
                      <a:pt x="9253" y="21058"/>
                    </a:cubicBezTo>
                    <a:cubicBezTo>
                      <a:pt x="8279" y="20517"/>
                      <a:pt x="3727" y="17879"/>
                      <a:pt x="3727" y="17879"/>
                    </a:cubicBezTo>
                    <a:lnTo>
                      <a:pt x="0" y="10412"/>
                    </a:lnTo>
                    <a:lnTo>
                      <a:pt x="0" y="3086"/>
                    </a:lnTo>
                    <a:lnTo>
                      <a:pt x="4214" y="0"/>
                    </a:lnTo>
                    <a:close/>
                    <a:moveTo>
                      <a:pt x="4214" y="0"/>
                    </a:moveTo>
                  </a:path>
                </a:pathLst>
              </a:custGeom>
              <a:solidFill>
                <a:srgbClr val="FFFF33">
                  <a:alpha val="29803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8100" cap="flat">
                    <a:solidFill>
                      <a:srgbClr val="D90B00">
                        <a:alpha val="29803"/>
                      </a:srgbClr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>
                <a:defPPr>
                  <a:defRPr lang="en-US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5pPr>
                <a:lvl6pPr marL="22860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6pPr>
                <a:lvl7pPr marL="27432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7pPr>
                <a:lvl8pPr marL="32004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8pPr>
                <a:lvl9pPr marL="36576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9pPr>
              </a:lstStyle>
              <a:p>
                <a:endParaRPr lang="en-US"/>
              </a:p>
            </p:txBody>
          </p:sp>
        </p:grpSp>
        <p:grpSp>
          <p:nvGrpSpPr>
            <p:cNvPr id="18" name="Group 17"/>
            <p:cNvGrpSpPr>
              <a:grpSpLocks/>
            </p:cNvGrpSpPr>
            <p:nvPr/>
          </p:nvGrpSpPr>
          <p:grpSpPr bwMode="auto">
            <a:xfrm>
              <a:off x="5867400" y="369887"/>
              <a:ext cx="663575" cy="1558925"/>
              <a:chOff x="0" y="0"/>
              <a:chExt cx="417" cy="981"/>
            </a:xfrm>
          </p:grpSpPr>
          <p:grpSp>
            <p:nvGrpSpPr>
              <p:cNvPr id="19" name="Group 18"/>
              <p:cNvGrpSpPr>
                <a:grpSpLocks/>
              </p:cNvGrpSpPr>
              <p:nvPr/>
            </p:nvGrpSpPr>
            <p:grpSpPr bwMode="auto">
              <a:xfrm>
                <a:off x="0" y="229"/>
                <a:ext cx="352" cy="752"/>
                <a:chOff x="0" y="0"/>
                <a:chExt cx="352" cy="752"/>
              </a:xfrm>
            </p:grpSpPr>
            <p:sp>
              <p:nvSpPr>
                <p:cNvPr id="21" name="Freeform 20"/>
                <p:cNvSpPr>
                  <a:spLocks/>
                </p:cNvSpPr>
                <p:nvPr/>
              </p:nvSpPr>
              <p:spPr bwMode="auto">
                <a:xfrm>
                  <a:off x="0" y="81"/>
                  <a:ext cx="349" cy="671"/>
                </a:xfrm>
                <a:custGeom>
                  <a:avLst/>
                  <a:gdLst>
                    <a:gd name="T0" fmla="*/ 245 w 21600"/>
                    <a:gd name="T1" fmla="*/ 0 h 21600"/>
                    <a:gd name="T2" fmla="*/ 0 w 21600"/>
                    <a:gd name="T3" fmla="*/ 671 h 21600"/>
                    <a:gd name="T4" fmla="*/ 349 w 21600"/>
                    <a:gd name="T5" fmla="*/ 49 h 21600"/>
                    <a:gd name="T6" fmla="*/ 311 w 21600"/>
                    <a:gd name="T7" fmla="*/ 51 h 21600"/>
                    <a:gd name="T8" fmla="*/ 286 w 21600"/>
                    <a:gd name="T9" fmla="*/ 44 h 21600"/>
                    <a:gd name="T10" fmla="*/ 256 w 21600"/>
                    <a:gd name="T11" fmla="*/ 24 h 21600"/>
                    <a:gd name="T12" fmla="*/ 245 w 21600"/>
                    <a:gd name="T13" fmla="*/ 0 h 21600"/>
                    <a:gd name="T14" fmla="*/ 245 w 21600"/>
                    <a:gd name="T15" fmla="*/ 0 h 2160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1600" h="21600">
                      <a:moveTo>
                        <a:pt x="15180" y="0"/>
                      </a:moveTo>
                      <a:lnTo>
                        <a:pt x="0" y="21600"/>
                      </a:lnTo>
                      <a:lnTo>
                        <a:pt x="21600" y="1571"/>
                      </a:lnTo>
                      <a:lnTo>
                        <a:pt x="19229" y="1656"/>
                      </a:lnTo>
                      <a:lnTo>
                        <a:pt x="17682" y="1423"/>
                      </a:lnTo>
                      <a:lnTo>
                        <a:pt x="15839" y="779"/>
                      </a:lnTo>
                      <a:lnTo>
                        <a:pt x="15180" y="0"/>
                      </a:lnTo>
                      <a:close/>
                      <a:moveTo>
                        <a:pt x="15180" y="0"/>
                      </a:moveTo>
                    </a:path>
                  </a:pathLst>
                </a:custGeom>
                <a:solidFill>
                  <a:srgbClr val="F6FAD3"/>
                </a:solidFill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>
                  <a:defPPr>
                    <a:defRPr lang="en-US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5pPr>
                  <a:lvl6pPr marL="22860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6pPr>
                  <a:lvl7pPr marL="27432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7pPr>
                  <a:lvl8pPr marL="32004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8pPr>
                  <a:lvl9pPr marL="36576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22" name="Freeform 21"/>
                <p:cNvSpPr>
                  <a:spLocks/>
                </p:cNvSpPr>
                <p:nvPr/>
              </p:nvSpPr>
              <p:spPr bwMode="auto">
                <a:xfrm>
                  <a:off x="244" y="73"/>
                  <a:ext cx="108" cy="54"/>
                </a:xfrm>
                <a:custGeom>
                  <a:avLst/>
                  <a:gdLst>
                    <a:gd name="T0" fmla="*/ 0 w 21600"/>
                    <a:gd name="T1" fmla="*/ 5 h 21600"/>
                    <a:gd name="T2" fmla="*/ 17 w 21600"/>
                    <a:gd name="T3" fmla="*/ 0 h 21600"/>
                    <a:gd name="T4" fmla="*/ 38 w 21600"/>
                    <a:gd name="T5" fmla="*/ 0 h 21600"/>
                    <a:gd name="T6" fmla="*/ 54 w 21600"/>
                    <a:gd name="T7" fmla="*/ 2 h 21600"/>
                    <a:gd name="T8" fmla="*/ 73 w 21600"/>
                    <a:gd name="T9" fmla="*/ 14 h 21600"/>
                    <a:gd name="T10" fmla="*/ 86 w 21600"/>
                    <a:gd name="T11" fmla="*/ 26 h 21600"/>
                    <a:gd name="T12" fmla="*/ 100 w 21600"/>
                    <a:gd name="T13" fmla="*/ 38 h 21600"/>
                    <a:gd name="T14" fmla="*/ 108 w 21600"/>
                    <a:gd name="T15" fmla="*/ 54 h 2160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1600" h="21600">
                      <a:moveTo>
                        <a:pt x="0" y="1981"/>
                      </a:moveTo>
                      <a:lnTo>
                        <a:pt x="3370" y="0"/>
                      </a:lnTo>
                      <a:lnTo>
                        <a:pt x="7681" y="0"/>
                      </a:lnTo>
                      <a:lnTo>
                        <a:pt x="10837" y="659"/>
                      </a:lnTo>
                      <a:lnTo>
                        <a:pt x="14558" y="5483"/>
                      </a:lnTo>
                      <a:cubicBezTo>
                        <a:pt x="14558" y="5483"/>
                        <a:pt x="16612" y="9250"/>
                        <a:pt x="17196" y="10304"/>
                      </a:cubicBezTo>
                      <a:cubicBezTo>
                        <a:pt x="17803" y="11400"/>
                        <a:pt x="19975" y="15254"/>
                        <a:pt x="19975" y="15254"/>
                      </a:cubicBezTo>
                      <a:lnTo>
                        <a:pt x="21600" y="21600"/>
                      </a:lnTo>
                    </a:path>
                  </a:pathLst>
                </a:custGeom>
                <a:noFill/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>
                  <a:defPPr>
                    <a:defRPr lang="en-US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5pPr>
                  <a:lvl6pPr marL="22860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6pPr>
                  <a:lvl7pPr marL="27432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7pPr>
                  <a:lvl8pPr marL="32004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8pPr>
                  <a:lvl9pPr marL="36576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23" name="Line 19"/>
                <p:cNvSpPr>
                  <a:spLocks noChangeShapeType="1"/>
                </p:cNvSpPr>
                <p:nvPr/>
              </p:nvSpPr>
              <p:spPr bwMode="auto">
                <a:xfrm flipH="1">
                  <a:off x="234" y="0"/>
                  <a:ext cx="111" cy="248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lIns="0" tIns="0" rIns="0" bIns="0"/>
                <a:lstStyle>
                  <a:defPPr>
                    <a:defRPr lang="en-US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5pPr>
                  <a:lvl6pPr marL="22860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6pPr>
                  <a:lvl7pPr marL="27432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7pPr>
                  <a:lvl8pPr marL="32004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8pPr>
                  <a:lvl9pPr marL="36576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9pPr>
                </a:lstStyle>
                <a:p>
                  <a:endParaRPr lang="en-US"/>
                </a:p>
              </p:txBody>
            </p:sp>
          </p:grpSp>
          <p:sp>
            <p:nvSpPr>
              <p:cNvPr id="20" name="Line 21"/>
              <p:cNvSpPr>
                <a:spLocks noChangeShapeType="1"/>
              </p:cNvSpPr>
              <p:nvPr/>
            </p:nvSpPr>
            <p:spPr bwMode="auto">
              <a:xfrm flipH="1">
                <a:off x="343" y="0"/>
                <a:ext cx="74" cy="23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 type="stealth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>
                <a:defPPr>
                  <a:defRPr lang="en-US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5pPr>
                <a:lvl6pPr marL="22860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6pPr>
                <a:lvl7pPr marL="27432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7pPr>
                <a:lvl8pPr marL="32004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8pPr>
                <a:lvl9pPr marL="36576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9pPr>
              </a:lstStyle>
              <a:p>
                <a:endParaRPr lang="en-US"/>
              </a:p>
            </p:txBody>
          </p:sp>
        </p:grpSp>
      </p:grpSp>
      <p:sp>
        <p:nvSpPr>
          <p:cNvPr id="13" name="TextBox 12"/>
          <p:cNvSpPr txBox="1"/>
          <p:nvPr/>
        </p:nvSpPr>
        <p:spPr>
          <a:xfrm>
            <a:off x="496205" y="381000"/>
            <a:ext cx="827181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 smtClean="0">
                <a:latin typeface="Helvetica"/>
                <a:cs typeface="Helvetica"/>
              </a:rPr>
              <a:t>Are we operationalizing correctly?</a:t>
            </a:r>
            <a:endParaRPr lang="en-US" sz="4200" dirty="0">
              <a:latin typeface="Helvetica"/>
              <a:cs typeface="Helvetica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4191000"/>
            <a:ext cx="3810000" cy="1871579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5074518" y="4572000"/>
            <a:ext cx="2515167" cy="2021116"/>
            <a:chOff x="3428433" y="1299334"/>
            <a:chExt cx="4267200" cy="3429000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28433" y="1299334"/>
              <a:ext cx="4161252" cy="3124200"/>
            </a:xfrm>
            <a:prstGeom prst="rect">
              <a:avLst/>
            </a:prstGeom>
          </p:spPr>
        </p:pic>
        <p:sp>
          <p:nvSpPr>
            <p:cNvPr id="27" name="Rectangle 26"/>
            <p:cNvSpPr/>
            <p:nvPr/>
          </p:nvSpPr>
          <p:spPr>
            <a:xfrm>
              <a:off x="7314633" y="1299334"/>
              <a:ext cx="381000" cy="3429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3352800" y="1906352"/>
            <a:ext cx="1803472" cy="1378769"/>
            <a:chOff x="1524000" y="1295400"/>
            <a:chExt cx="4198678" cy="3209924"/>
          </a:xfrm>
        </p:grpSpPr>
        <p:pic>
          <p:nvPicPr>
            <p:cNvPr id="29" name="Picture 4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000" y="1295400"/>
              <a:ext cx="2505075" cy="25050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0" name="Picture 3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9653" y="3095624"/>
              <a:ext cx="1343025" cy="1409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1850968"/>
            <a:ext cx="2382372" cy="23920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78940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762000" y="1299334"/>
            <a:ext cx="3657600" cy="5087180"/>
            <a:chOff x="4800600" y="369887"/>
            <a:chExt cx="2290763" cy="3186113"/>
          </a:xfrm>
        </p:grpSpPr>
        <p:grpSp>
          <p:nvGrpSpPr>
            <p:cNvPr id="17" name="Group 16"/>
            <p:cNvGrpSpPr>
              <a:grpSpLocks/>
            </p:cNvGrpSpPr>
            <p:nvPr/>
          </p:nvGrpSpPr>
          <p:grpSpPr bwMode="auto">
            <a:xfrm flipH="1">
              <a:off x="4800600" y="1676400"/>
              <a:ext cx="2290763" cy="1879600"/>
              <a:chOff x="0" y="0"/>
              <a:chExt cx="1442" cy="1184"/>
            </a:xfrm>
          </p:grpSpPr>
          <p:pic>
            <p:nvPicPr>
              <p:cNvPr id="24" name="Picture 23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1442" cy="11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5" name="Freeform 24"/>
              <p:cNvSpPr>
                <a:spLocks/>
              </p:cNvSpPr>
              <p:nvPr/>
            </p:nvSpPr>
            <p:spPr bwMode="auto">
              <a:xfrm>
                <a:off x="626" y="41"/>
                <a:ext cx="384" cy="272"/>
              </a:xfrm>
              <a:custGeom>
                <a:avLst/>
                <a:gdLst>
                  <a:gd name="T0" fmla="*/ 75 w 21600"/>
                  <a:gd name="T1" fmla="*/ 0 h 21100"/>
                  <a:gd name="T2" fmla="*/ 221 w 21600"/>
                  <a:gd name="T3" fmla="*/ 0 h 21100"/>
                  <a:gd name="T4" fmla="*/ 384 w 21600"/>
                  <a:gd name="T5" fmla="*/ 24 h 21100"/>
                  <a:gd name="T6" fmla="*/ 352 w 21600"/>
                  <a:gd name="T7" fmla="*/ 82 h 21100"/>
                  <a:gd name="T8" fmla="*/ 301 w 21600"/>
                  <a:gd name="T9" fmla="*/ 162 h 21100"/>
                  <a:gd name="T10" fmla="*/ 262 w 21600"/>
                  <a:gd name="T11" fmla="*/ 215 h 21100"/>
                  <a:gd name="T12" fmla="*/ 164 w 21600"/>
                  <a:gd name="T13" fmla="*/ 271 h 21100"/>
                  <a:gd name="T14" fmla="*/ 66 w 21600"/>
                  <a:gd name="T15" fmla="*/ 230 h 21100"/>
                  <a:gd name="T16" fmla="*/ 0 w 21600"/>
                  <a:gd name="T17" fmla="*/ 134 h 21100"/>
                  <a:gd name="T18" fmla="*/ 0 w 21600"/>
                  <a:gd name="T19" fmla="*/ 40 h 21100"/>
                  <a:gd name="T20" fmla="*/ 75 w 21600"/>
                  <a:gd name="T21" fmla="*/ 0 h 21100"/>
                  <a:gd name="T22" fmla="*/ 75 w 21600"/>
                  <a:gd name="T23" fmla="*/ 0 h 21100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21600" h="21100">
                    <a:moveTo>
                      <a:pt x="4214" y="0"/>
                    </a:moveTo>
                    <a:lnTo>
                      <a:pt x="12452" y="0"/>
                    </a:lnTo>
                    <a:lnTo>
                      <a:pt x="21600" y="1862"/>
                    </a:lnTo>
                    <a:lnTo>
                      <a:pt x="19778" y="6361"/>
                    </a:lnTo>
                    <a:lnTo>
                      <a:pt x="16920" y="12531"/>
                    </a:lnTo>
                    <a:lnTo>
                      <a:pt x="14718" y="16654"/>
                    </a:lnTo>
                    <a:cubicBezTo>
                      <a:pt x="14718" y="16654"/>
                      <a:pt x="10227" y="21600"/>
                      <a:pt x="9253" y="21058"/>
                    </a:cubicBezTo>
                    <a:cubicBezTo>
                      <a:pt x="8279" y="20517"/>
                      <a:pt x="3727" y="17879"/>
                      <a:pt x="3727" y="17879"/>
                    </a:cubicBezTo>
                    <a:lnTo>
                      <a:pt x="0" y="10412"/>
                    </a:lnTo>
                    <a:lnTo>
                      <a:pt x="0" y="3086"/>
                    </a:lnTo>
                    <a:lnTo>
                      <a:pt x="4214" y="0"/>
                    </a:lnTo>
                    <a:close/>
                    <a:moveTo>
                      <a:pt x="4214" y="0"/>
                    </a:moveTo>
                  </a:path>
                </a:pathLst>
              </a:custGeom>
              <a:solidFill>
                <a:srgbClr val="FFFF33">
                  <a:alpha val="29803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8100" cap="flat">
                    <a:solidFill>
                      <a:srgbClr val="D90B00">
                        <a:alpha val="29803"/>
                      </a:srgbClr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>
                <a:defPPr>
                  <a:defRPr lang="en-US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5pPr>
                <a:lvl6pPr marL="22860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6pPr>
                <a:lvl7pPr marL="27432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7pPr>
                <a:lvl8pPr marL="32004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8pPr>
                <a:lvl9pPr marL="36576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9pPr>
              </a:lstStyle>
              <a:p>
                <a:endParaRPr lang="en-US"/>
              </a:p>
            </p:txBody>
          </p:sp>
        </p:grpSp>
        <p:grpSp>
          <p:nvGrpSpPr>
            <p:cNvPr id="18" name="Group 17"/>
            <p:cNvGrpSpPr>
              <a:grpSpLocks/>
            </p:cNvGrpSpPr>
            <p:nvPr/>
          </p:nvGrpSpPr>
          <p:grpSpPr bwMode="auto">
            <a:xfrm>
              <a:off x="5867400" y="369887"/>
              <a:ext cx="663575" cy="1558925"/>
              <a:chOff x="0" y="0"/>
              <a:chExt cx="417" cy="981"/>
            </a:xfrm>
          </p:grpSpPr>
          <p:grpSp>
            <p:nvGrpSpPr>
              <p:cNvPr id="19" name="Group 18"/>
              <p:cNvGrpSpPr>
                <a:grpSpLocks/>
              </p:cNvGrpSpPr>
              <p:nvPr/>
            </p:nvGrpSpPr>
            <p:grpSpPr bwMode="auto">
              <a:xfrm>
                <a:off x="0" y="229"/>
                <a:ext cx="352" cy="752"/>
                <a:chOff x="0" y="0"/>
                <a:chExt cx="352" cy="752"/>
              </a:xfrm>
            </p:grpSpPr>
            <p:sp>
              <p:nvSpPr>
                <p:cNvPr id="21" name="Freeform 20"/>
                <p:cNvSpPr>
                  <a:spLocks/>
                </p:cNvSpPr>
                <p:nvPr/>
              </p:nvSpPr>
              <p:spPr bwMode="auto">
                <a:xfrm>
                  <a:off x="0" y="81"/>
                  <a:ext cx="349" cy="671"/>
                </a:xfrm>
                <a:custGeom>
                  <a:avLst/>
                  <a:gdLst>
                    <a:gd name="T0" fmla="*/ 245 w 21600"/>
                    <a:gd name="T1" fmla="*/ 0 h 21600"/>
                    <a:gd name="T2" fmla="*/ 0 w 21600"/>
                    <a:gd name="T3" fmla="*/ 671 h 21600"/>
                    <a:gd name="T4" fmla="*/ 349 w 21600"/>
                    <a:gd name="T5" fmla="*/ 49 h 21600"/>
                    <a:gd name="T6" fmla="*/ 311 w 21600"/>
                    <a:gd name="T7" fmla="*/ 51 h 21600"/>
                    <a:gd name="T8" fmla="*/ 286 w 21600"/>
                    <a:gd name="T9" fmla="*/ 44 h 21600"/>
                    <a:gd name="T10" fmla="*/ 256 w 21600"/>
                    <a:gd name="T11" fmla="*/ 24 h 21600"/>
                    <a:gd name="T12" fmla="*/ 245 w 21600"/>
                    <a:gd name="T13" fmla="*/ 0 h 21600"/>
                    <a:gd name="T14" fmla="*/ 245 w 21600"/>
                    <a:gd name="T15" fmla="*/ 0 h 2160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1600" h="21600">
                      <a:moveTo>
                        <a:pt x="15180" y="0"/>
                      </a:moveTo>
                      <a:lnTo>
                        <a:pt x="0" y="21600"/>
                      </a:lnTo>
                      <a:lnTo>
                        <a:pt x="21600" y="1571"/>
                      </a:lnTo>
                      <a:lnTo>
                        <a:pt x="19229" y="1656"/>
                      </a:lnTo>
                      <a:lnTo>
                        <a:pt x="17682" y="1423"/>
                      </a:lnTo>
                      <a:lnTo>
                        <a:pt x="15839" y="779"/>
                      </a:lnTo>
                      <a:lnTo>
                        <a:pt x="15180" y="0"/>
                      </a:lnTo>
                      <a:close/>
                      <a:moveTo>
                        <a:pt x="15180" y="0"/>
                      </a:moveTo>
                    </a:path>
                  </a:pathLst>
                </a:custGeom>
                <a:solidFill>
                  <a:srgbClr val="F6FAD3"/>
                </a:solidFill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>
                  <a:defPPr>
                    <a:defRPr lang="en-US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5pPr>
                  <a:lvl6pPr marL="22860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6pPr>
                  <a:lvl7pPr marL="27432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7pPr>
                  <a:lvl8pPr marL="32004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8pPr>
                  <a:lvl9pPr marL="36576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22" name="Freeform 21"/>
                <p:cNvSpPr>
                  <a:spLocks/>
                </p:cNvSpPr>
                <p:nvPr/>
              </p:nvSpPr>
              <p:spPr bwMode="auto">
                <a:xfrm>
                  <a:off x="244" y="73"/>
                  <a:ext cx="108" cy="54"/>
                </a:xfrm>
                <a:custGeom>
                  <a:avLst/>
                  <a:gdLst>
                    <a:gd name="T0" fmla="*/ 0 w 21600"/>
                    <a:gd name="T1" fmla="*/ 5 h 21600"/>
                    <a:gd name="T2" fmla="*/ 17 w 21600"/>
                    <a:gd name="T3" fmla="*/ 0 h 21600"/>
                    <a:gd name="T4" fmla="*/ 38 w 21600"/>
                    <a:gd name="T5" fmla="*/ 0 h 21600"/>
                    <a:gd name="T6" fmla="*/ 54 w 21600"/>
                    <a:gd name="T7" fmla="*/ 2 h 21600"/>
                    <a:gd name="T8" fmla="*/ 73 w 21600"/>
                    <a:gd name="T9" fmla="*/ 14 h 21600"/>
                    <a:gd name="T10" fmla="*/ 86 w 21600"/>
                    <a:gd name="T11" fmla="*/ 26 h 21600"/>
                    <a:gd name="T12" fmla="*/ 100 w 21600"/>
                    <a:gd name="T13" fmla="*/ 38 h 21600"/>
                    <a:gd name="T14" fmla="*/ 108 w 21600"/>
                    <a:gd name="T15" fmla="*/ 54 h 2160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1600" h="21600">
                      <a:moveTo>
                        <a:pt x="0" y="1981"/>
                      </a:moveTo>
                      <a:lnTo>
                        <a:pt x="3370" y="0"/>
                      </a:lnTo>
                      <a:lnTo>
                        <a:pt x="7681" y="0"/>
                      </a:lnTo>
                      <a:lnTo>
                        <a:pt x="10837" y="659"/>
                      </a:lnTo>
                      <a:lnTo>
                        <a:pt x="14558" y="5483"/>
                      </a:lnTo>
                      <a:cubicBezTo>
                        <a:pt x="14558" y="5483"/>
                        <a:pt x="16612" y="9250"/>
                        <a:pt x="17196" y="10304"/>
                      </a:cubicBezTo>
                      <a:cubicBezTo>
                        <a:pt x="17803" y="11400"/>
                        <a:pt x="19975" y="15254"/>
                        <a:pt x="19975" y="15254"/>
                      </a:cubicBezTo>
                      <a:lnTo>
                        <a:pt x="21600" y="21600"/>
                      </a:lnTo>
                    </a:path>
                  </a:pathLst>
                </a:custGeom>
                <a:noFill/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>
                  <a:defPPr>
                    <a:defRPr lang="en-US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5pPr>
                  <a:lvl6pPr marL="22860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6pPr>
                  <a:lvl7pPr marL="27432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7pPr>
                  <a:lvl8pPr marL="32004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8pPr>
                  <a:lvl9pPr marL="36576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23" name="Line 19"/>
                <p:cNvSpPr>
                  <a:spLocks noChangeShapeType="1"/>
                </p:cNvSpPr>
                <p:nvPr/>
              </p:nvSpPr>
              <p:spPr bwMode="auto">
                <a:xfrm flipH="1">
                  <a:off x="234" y="0"/>
                  <a:ext cx="111" cy="248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lIns="0" tIns="0" rIns="0" bIns="0"/>
                <a:lstStyle>
                  <a:defPPr>
                    <a:defRPr lang="en-US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5pPr>
                  <a:lvl6pPr marL="22860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6pPr>
                  <a:lvl7pPr marL="27432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7pPr>
                  <a:lvl8pPr marL="32004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8pPr>
                  <a:lvl9pPr marL="36576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9pPr>
                </a:lstStyle>
                <a:p>
                  <a:endParaRPr lang="en-US"/>
                </a:p>
              </p:txBody>
            </p:sp>
          </p:grpSp>
          <p:sp>
            <p:nvSpPr>
              <p:cNvPr id="20" name="Line 21"/>
              <p:cNvSpPr>
                <a:spLocks noChangeShapeType="1"/>
              </p:cNvSpPr>
              <p:nvPr/>
            </p:nvSpPr>
            <p:spPr bwMode="auto">
              <a:xfrm flipH="1">
                <a:off x="343" y="0"/>
                <a:ext cx="74" cy="23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 type="stealth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>
                <a:defPPr>
                  <a:defRPr lang="en-US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5pPr>
                <a:lvl6pPr marL="22860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6pPr>
                <a:lvl7pPr marL="27432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7pPr>
                <a:lvl8pPr marL="32004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8pPr>
                <a:lvl9pPr marL="36576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9pPr>
              </a:lstStyle>
              <a:p>
                <a:endParaRPr lang="en-US"/>
              </a:p>
            </p:txBody>
          </p:sp>
        </p:grpSp>
      </p:grpSp>
      <p:sp>
        <p:nvSpPr>
          <p:cNvPr id="4" name="TextBox 3"/>
          <p:cNvSpPr txBox="1"/>
          <p:nvPr/>
        </p:nvSpPr>
        <p:spPr>
          <a:xfrm>
            <a:off x="5257800" y="2209800"/>
            <a:ext cx="32766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/>
              <a:t>What (human) brain areas compute categories, and what algorithms do they use?</a:t>
            </a:r>
            <a:endParaRPr lang="en-US" sz="3600" dirty="0"/>
          </a:p>
        </p:txBody>
      </p:sp>
      <p:sp>
        <p:nvSpPr>
          <p:cNvPr id="13" name="TextBox 12"/>
          <p:cNvSpPr txBox="1"/>
          <p:nvPr/>
        </p:nvSpPr>
        <p:spPr>
          <a:xfrm>
            <a:off x="304800" y="381000"/>
            <a:ext cx="88505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>
                <a:latin typeface="Helvetica"/>
                <a:cs typeface="Helvetica"/>
              </a:rPr>
              <a:t>Humans are not model systems</a:t>
            </a:r>
            <a:endParaRPr lang="en-US" sz="4800" dirty="0">
              <a:latin typeface="Helvetica"/>
              <a:cs typeface="Helvetica"/>
            </a:endParaRPr>
          </a:p>
        </p:txBody>
      </p:sp>
      <p:cxnSp>
        <p:nvCxnSpPr>
          <p:cNvPr id="3" name="Straight Arrow Connector 2"/>
          <p:cNvCxnSpPr/>
          <p:nvPr/>
        </p:nvCxnSpPr>
        <p:spPr>
          <a:xfrm>
            <a:off x="5486400" y="1143000"/>
            <a:ext cx="609600" cy="1143000"/>
          </a:xfrm>
          <a:prstGeom prst="straightConnector1">
            <a:avLst/>
          </a:prstGeom>
          <a:ln w="76200"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-1524000" y="1752600"/>
            <a:ext cx="1150875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What features do we think are important?</a:t>
            </a:r>
          </a:p>
          <a:p>
            <a:r>
              <a:rPr lang="en-US" dirty="0" smtClean="0"/>
              <a:t>Humans bring very different things to the table compared to monkeys</a:t>
            </a:r>
          </a:p>
          <a:p>
            <a:r>
              <a:rPr lang="en-US" dirty="0" smtClean="0"/>
              <a:t>It could be the simplest rule –you won’t know</a:t>
            </a:r>
          </a:p>
          <a:p>
            <a:endParaRPr lang="en-US" dirty="0"/>
          </a:p>
          <a:p>
            <a:r>
              <a:rPr lang="en-US" dirty="0" smtClean="0"/>
              <a:t>At a minimum we should ask the question, but it isn’t clear what the explanation is or what it means for neurophysiology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5315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http://interfacelift.com/wallpaper/Dbff96b1/02173_stanfordatsunrise_2560x144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52600" y="0"/>
            <a:ext cx="12268200" cy="6902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-76200" y="0"/>
            <a:ext cx="9448800" cy="6858000"/>
          </a:xfrm>
          <a:prstGeom prst="rect">
            <a:avLst/>
          </a:prstGeom>
          <a:solidFill>
            <a:schemeClr val="bg1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066" y="3886178"/>
            <a:ext cx="4114800" cy="27432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221082" y="228600"/>
            <a:ext cx="2856233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600" dirty="0" smtClean="0"/>
              <a:t>Thank you!</a:t>
            </a:r>
            <a:endParaRPr lang="en-US" sz="4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9653" y="4757382"/>
            <a:ext cx="1144613" cy="163516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4992" y="5111507"/>
            <a:ext cx="1390707" cy="150991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43000" y="3159066"/>
            <a:ext cx="260560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Justin Gardner</a:t>
            </a:r>
            <a:endParaRPr lang="en-US" sz="3200" dirty="0"/>
          </a:p>
        </p:txBody>
      </p:sp>
      <p:sp>
        <p:nvSpPr>
          <p:cNvPr id="7" name="TextBox 6"/>
          <p:cNvSpPr txBox="1"/>
          <p:nvPr/>
        </p:nvSpPr>
        <p:spPr>
          <a:xfrm>
            <a:off x="5943600" y="4162988"/>
            <a:ext cx="2766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Freedman Lab @ U Chicago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461105" y="6392543"/>
            <a:ext cx="1721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David Freedman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384993" y="4712732"/>
            <a:ext cx="1244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Nick Masse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9226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0" y="2209800"/>
            <a:ext cx="38100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457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0" y="2209800"/>
            <a:ext cx="3810000" cy="2540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419600" y="5105400"/>
            <a:ext cx="549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Size</a:t>
            </a:r>
            <a:endParaRPr lang="en-US" dirty="0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2286000" y="4953000"/>
            <a:ext cx="556260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5437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12107</TotalTime>
  <Words>512</Words>
  <Application>Microsoft Office PowerPoint</Application>
  <PresentationFormat>On-screen Show (4:3)</PresentationFormat>
  <Paragraphs>162</Paragraphs>
  <Slides>78</Slides>
  <Notes>2</Notes>
  <HiddenSlides>0</HiddenSlides>
  <MMClips>12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78</vt:i4>
      </vt:variant>
    </vt:vector>
  </HeadingPairs>
  <TitlesOfParts>
    <vt:vector size="79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DB</dc:creator>
  <cp:lastModifiedBy>DB</cp:lastModifiedBy>
  <cp:revision>332</cp:revision>
  <dcterms:created xsi:type="dcterms:W3CDTF">2016-02-09T18:39:14Z</dcterms:created>
  <dcterms:modified xsi:type="dcterms:W3CDTF">2016-02-24T07:34:09Z</dcterms:modified>
</cp:coreProperties>
</file>